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5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gPBScE/0ngPsKX/6bKprCW+iCE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0BE71D-E23F-48E4-A683-26852C014DBF}">
  <a:tblStyle styleId="{7A0BE71D-E23F-48E4-A683-26852C014DB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F1"/>
          </a:solidFill>
        </a:fill>
      </a:tcStyle>
    </a:wholeTbl>
    <a:band1H>
      <a:tcTxStyle/>
      <a:tcStyle>
        <a:tcBdr/>
        <a:fill>
          <a:solidFill>
            <a:srgbClr val="CACCE2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E2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08" y="108"/>
      </p:cViewPr>
      <p:guideLst>
        <p:guide orient="horz" pos="395"/>
        <p:guide pos="28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54424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3741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971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660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372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6604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6253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3518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6201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14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3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3"/>
          <p:cNvSpPr txBox="1">
            <a:spLocks noGrp="1"/>
          </p:cNvSpPr>
          <p:nvPr>
            <p:ph type="title"/>
          </p:nvPr>
        </p:nvSpPr>
        <p:spPr>
          <a:xfrm>
            <a:off x="1371600" y="2926326"/>
            <a:ext cx="6400800" cy="705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body" idx="2"/>
          </p:nvPr>
        </p:nvSpPr>
        <p:spPr>
          <a:xfrm>
            <a:off x="1371600" y="3637205"/>
            <a:ext cx="6400800" cy="462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  <a:defRPr sz="1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>
            <a:spLocks noGrp="1"/>
          </p:cNvSpPr>
          <p:nvPr>
            <p:ph type="title"/>
          </p:nvPr>
        </p:nvSpPr>
        <p:spPr>
          <a:xfrm>
            <a:off x="764693" y="997421"/>
            <a:ext cx="5965438" cy="148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body" idx="1"/>
          </p:nvPr>
        </p:nvSpPr>
        <p:spPr>
          <a:xfrm>
            <a:off x="765697" y="2571750"/>
            <a:ext cx="5965825" cy="1652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Финал">
  <p:cSld name="Финал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>
            <a:spLocks noGrp="1"/>
          </p:cNvSpPr>
          <p:nvPr>
            <p:ph type="title"/>
          </p:nvPr>
        </p:nvSpPr>
        <p:spPr>
          <a:xfrm>
            <a:off x="457200" y="2010279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body" idx="1"/>
          </p:nvPr>
        </p:nvSpPr>
        <p:spPr>
          <a:xfrm>
            <a:off x="457200" y="2787704"/>
            <a:ext cx="8229600" cy="5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1pPr>
            <a:lvl2pPr marL="914400" lvl="1" indent="-228600" algn="ct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2pPr>
            <a:lvl3pPr marL="1371600" lvl="2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3pPr>
            <a:lvl4pPr marL="1828800" lvl="3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4pPr>
            <a:lvl5pPr marL="2286000" lvl="4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16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6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title"/>
          </p:nvPr>
        </p:nvSpPr>
        <p:spPr>
          <a:xfrm>
            <a:off x="743140" y="927382"/>
            <a:ext cx="2713244" cy="1644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  <a:defRPr sz="2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ftr" idx="11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spirantura.ifmo.ru/?main=2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"/>
          <p:cNvSpPr txBox="1">
            <a:spLocks noGrp="1"/>
          </p:cNvSpPr>
          <p:nvPr>
            <p:ph type="body" idx="2"/>
          </p:nvPr>
        </p:nvSpPr>
        <p:spPr>
          <a:xfrm>
            <a:off x="1323109" y="4627805"/>
            <a:ext cx="6400800" cy="462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ru-RU" dirty="0"/>
              <a:t>2023</a:t>
            </a:r>
            <a:endParaRPr dirty="0"/>
          </a:p>
        </p:txBody>
      </p:sp>
      <p:sp>
        <p:nvSpPr>
          <p:cNvPr id="37" name="Google Shape;37;p1"/>
          <p:cNvSpPr txBox="1">
            <a:spLocks noGrp="1"/>
          </p:cNvSpPr>
          <p:nvPr>
            <p:ph type="title"/>
          </p:nvPr>
        </p:nvSpPr>
        <p:spPr>
          <a:xfrm>
            <a:off x="601214" y="658728"/>
            <a:ext cx="7844590" cy="3826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ru-RU" sz="2800"/>
              <a:t>Аттестация аспиранта 2-го года обучения</a:t>
            </a:r>
            <a:br>
              <a:rPr lang="ru-RU" sz="2800"/>
            </a:br>
            <a:r>
              <a:rPr lang="ru-RU" sz="2800"/>
              <a:t>ФИО</a:t>
            </a:r>
            <a:br>
              <a:rPr lang="ru-RU" sz="2800"/>
            </a:br>
            <a:br>
              <a:rPr lang="ru-RU" sz="2800"/>
            </a:br>
            <a:r>
              <a:rPr lang="ru-RU" sz="2800"/>
              <a:t> </a:t>
            </a:r>
            <a:r>
              <a:rPr lang="ru-RU" sz="2000"/>
              <a:t>Название диссертации</a:t>
            </a:r>
            <a:br>
              <a:rPr lang="ru-RU" sz="2000"/>
            </a:br>
            <a:br>
              <a:rPr lang="ru-RU" sz="2000"/>
            </a:br>
            <a:r>
              <a:rPr lang="ru-RU" sz="2000"/>
              <a:t>Шифр специальности – специальность</a:t>
            </a:r>
            <a:br>
              <a:rPr lang="ru-RU" sz="2800"/>
            </a:br>
            <a:br>
              <a:rPr lang="ru-RU"/>
            </a:br>
            <a:r>
              <a:rPr lang="ru-RU" sz="2000"/>
              <a:t>научный руководитель:</a:t>
            </a:r>
            <a:br>
              <a:rPr lang="ru-RU" sz="2000"/>
            </a:br>
            <a:r>
              <a:rPr lang="ru-RU" sz="2000"/>
              <a:t>ФИО, уч. степень, уч. звание, должность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"/>
          <p:cNvSpPr txBox="1"/>
          <p:nvPr/>
        </p:nvSpPr>
        <p:spPr>
          <a:xfrm>
            <a:off x="146889" y="375443"/>
            <a:ext cx="8712200" cy="4392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Цели и задачи планируемой диссертационной работы</a:t>
            </a:r>
            <a:br>
              <a:rPr lang="ru-RU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"/>
          <p:cNvSpPr txBox="1"/>
          <p:nvPr/>
        </p:nvSpPr>
        <p:spPr>
          <a:xfrm>
            <a:off x="215900" y="557882"/>
            <a:ext cx="8712200" cy="43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Структура планируемой диссертации</a:t>
            </a:r>
            <a:b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Подготовленные главы и разделы.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Соответствие содержания планируемой диссертации паспорту специальности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ru-RU" sz="28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(см. ссылку: http://aspirantura.ifmo.ru/?main=23)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>
            <a:spLocks noGrp="1"/>
          </p:cNvSpPr>
          <p:nvPr>
            <p:ph type="title"/>
          </p:nvPr>
        </p:nvSpPr>
        <p:spPr>
          <a:xfrm>
            <a:off x="524656" y="77011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40"/>
              <a:buFont typeface="Calibri"/>
              <a:buNone/>
            </a:pPr>
            <a:r>
              <a:rPr lang="ru-RU" b="0" dirty="0">
                <a:solidFill>
                  <a:srgbClr val="000000"/>
                </a:solidFill>
              </a:rPr>
              <a:t>Выполнение плана научно-исследовательских работ за 2-й  год обучения</a:t>
            </a:r>
            <a:endParaRPr b="0" dirty="0">
              <a:solidFill>
                <a:srgbClr val="000000"/>
              </a:solidFill>
            </a:endParaRPr>
          </a:p>
        </p:txBody>
      </p:sp>
      <p:graphicFrame>
        <p:nvGraphicFramePr>
          <p:cNvPr id="55" name="Google Shape;55;p4"/>
          <p:cNvGraphicFramePr/>
          <p:nvPr/>
        </p:nvGraphicFramePr>
        <p:xfrm>
          <a:off x="129396" y="1493200"/>
          <a:ext cx="8838450" cy="2743230"/>
        </p:xfrm>
        <a:graphic>
          <a:graphicData uri="http://schemas.openxmlformats.org/drawingml/2006/table">
            <a:tbl>
              <a:tblPr firstRow="1" bandRow="1">
                <a:noFill/>
                <a:tableStyleId>{7A0BE71D-E23F-48E4-A683-26852C014DBF}</a:tableStyleId>
              </a:tblPr>
              <a:tblGrid>
                <a:gridCol w="35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7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№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Запланированный результат на конец 2-го учебного года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Полученный результат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Апробация результата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Краткое описание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Краткое описание (% выполнения)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Статья/конференция/патент/нет апробации (без выходных данных)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>
                        <a:solidFill>
                          <a:schemeClr val="accent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Google Shape;56;p4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"/>
          <p:cNvSpPr txBox="1"/>
          <p:nvPr/>
        </p:nvSpPr>
        <p:spPr>
          <a:xfrm>
            <a:off x="283356" y="376237"/>
            <a:ext cx="8547493" cy="43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Полученные научные результаты с иллюстрациями (1-2 слайда) </a:t>
            </a:r>
            <a:br>
              <a:rPr lang="ru-RU" sz="11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1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6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Google Shape;68;p7"/>
          <p:cNvGraphicFramePr/>
          <p:nvPr/>
        </p:nvGraphicFramePr>
        <p:xfrm>
          <a:off x="112143" y="702195"/>
          <a:ext cx="8936950" cy="2976030"/>
        </p:xfrm>
        <a:graphic>
          <a:graphicData uri="http://schemas.openxmlformats.org/drawingml/2006/table">
            <a:tbl>
              <a:tblPr firstRow="1" bandRow="1">
                <a:noFill/>
                <a:tableStyleId>{7A0BE71D-E23F-48E4-A683-26852C014DBF}</a:tableStyleId>
              </a:tblPr>
              <a:tblGrid>
                <a:gridCol w="1194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08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Оценка*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Количество публикаций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/>
                        <a:t>Участие и победа в грантах, конкурсах, премиях, НИР и ОКР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/>
                        <a:t>Участие в научных конференциях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ВАК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Scopus, Web of Science</a:t>
                      </a:r>
                      <a:endParaRPr sz="18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РИНЦ</a:t>
                      </a:r>
                      <a:endParaRPr/>
                    </a:p>
                  </a:txBody>
                  <a:tcPr marL="91450" marR="91450" marT="45725" marB="457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удовл.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хор.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-**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отл.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-**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 grid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Личные показатели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9" name="Google Shape;69;p7"/>
          <p:cNvSpPr txBox="1"/>
          <p:nvPr/>
        </p:nvSpPr>
        <p:spPr>
          <a:xfrm>
            <a:off x="112143" y="4060541"/>
            <a:ext cx="813091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Готовность текста диссертации: </a:t>
            </a:r>
            <a:r>
              <a:rPr lang="ru-RU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…. % 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(удовл. – </a:t>
            </a: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15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%, хор. – 25%, отл. – </a:t>
            </a: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5%)</a:t>
            </a:r>
            <a:endParaRPr/>
          </a:p>
        </p:txBody>
      </p:sp>
      <p:sp>
        <p:nvSpPr>
          <p:cNvPr id="70" name="Google Shape;70;p7"/>
          <p:cNvSpPr/>
          <p:nvPr/>
        </p:nvSpPr>
        <p:spPr>
          <a:xfrm>
            <a:off x="203615" y="4584009"/>
            <a:ext cx="97478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 - Требования Приложения 1 Положения ДП-СМК-368-06-2020 (</a:t>
            </a:r>
            <a:r>
              <a:rPr lang="ru-RU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http://aspirantura.ifmo.ru/?main=27</a:t>
            </a: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** - показатель не оценивается</a:t>
            </a:r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title"/>
          </p:nvPr>
        </p:nvSpPr>
        <p:spPr>
          <a:xfrm>
            <a:off x="0" y="-538399"/>
            <a:ext cx="6422781" cy="1149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>
                <a:solidFill>
                  <a:srgbClr val="000000"/>
                </a:solidFill>
              </a:rPr>
              <a:t>Показатели результативности</a:t>
            </a:r>
            <a:endParaRPr sz="1100" b="0">
              <a:solidFill>
                <a:srgbClr val="000000"/>
              </a:solidFill>
            </a:endParaRPr>
          </a:p>
        </p:txBody>
      </p:sp>
      <p:sp>
        <p:nvSpPr>
          <p:cNvPr id="72" name="Google Shape;72;p7"/>
          <p:cNvSpPr txBox="1"/>
          <p:nvPr/>
        </p:nvSpPr>
        <p:spPr>
          <a:xfrm>
            <a:off x="1311364" y="3647678"/>
            <a:ext cx="65212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FF0030"/>
                </a:solidFill>
                <a:latin typeface="Calibri"/>
                <a:ea typeface="Calibri"/>
                <a:cs typeface="Calibri"/>
                <a:sym typeface="Calibri"/>
              </a:rPr>
              <a:t>Заполнить нижнюю строку, верхние строки таблицы не удалять!</a:t>
            </a:r>
            <a:endParaRPr/>
          </a:p>
        </p:txBody>
      </p:sp>
      <p:sp>
        <p:nvSpPr>
          <p:cNvPr id="73" name="Google Shape;73;p7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 txBox="1">
            <a:spLocks noGrp="1"/>
          </p:cNvSpPr>
          <p:nvPr>
            <p:ph type="title"/>
          </p:nvPr>
        </p:nvSpPr>
        <p:spPr>
          <a:xfrm>
            <a:off x="117683" y="1316848"/>
            <a:ext cx="8908634" cy="2030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>
                <a:solidFill>
                  <a:srgbClr val="000000"/>
                </a:solidFill>
              </a:rPr>
              <a:t>Выходные данные научных публикаци</a:t>
            </a:r>
            <a:r>
              <a:rPr lang="ru-RU" sz="3600">
                <a:solidFill>
                  <a:srgbClr val="000000"/>
                </a:solidFill>
              </a:rPr>
              <a:t>й, конференций. Информация о грантах, конкурсах, премиях, НИР и ОКР.</a:t>
            </a:r>
            <a:br>
              <a:rPr lang="ru-RU" sz="1050" b="0"/>
            </a:br>
            <a:endParaRPr sz="1100" b="0"/>
          </a:p>
        </p:txBody>
      </p:sp>
      <p:sp>
        <p:nvSpPr>
          <p:cNvPr id="79" name="Google Shape;79;p8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/>
        </p:nvSpPr>
        <p:spPr>
          <a:xfrm>
            <a:off x="215900" y="376237"/>
            <a:ext cx="8712200" cy="43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Новая специальность и новое название диссертации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(слайд заполняется теми, у кого содержание диссертации не соответствует паспорту специальности) </a:t>
            </a:r>
            <a:endParaRPr/>
          </a:p>
        </p:txBody>
      </p:sp>
      <p:sp>
        <p:nvSpPr>
          <p:cNvPr id="85" name="Google Shape;85;p10"/>
          <p:cNvSpPr txBox="1"/>
          <p:nvPr/>
        </p:nvSpPr>
        <p:spPr>
          <a:xfrm>
            <a:off x="8445260" y="4579882"/>
            <a:ext cx="48284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-9525" y="1735367"/>
            <a:ext cx="91440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ru-RU"/>
              <a:t>Спасибо за внимание!</a:t>
            </a:r>
            <a:endParaRPr/>
          </a:p>
        </p:txBody>
      </p:sp>
      <p:sp>
        <p:nvSpPr>
          <p:cNvPr id="91" name="Google Shape;91;p11"/>
          <p:cNvSpPr txBox="1"/>
          <p:nvPr/>
        </p:nvSpPr>
        <p:spPr>
          <a:xfrm>
            <a:off x="375707" y="2795999"/>
            <a:ext cx="8373533" cy="2100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ru-RU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ФИО</a:t>
            </a:r>
            <a:endParaRPr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ru-RU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e-mail</a:t>
            </a:r>
            <a:endParaRPr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Экран (16:9)</PresentationFormat>
  <Paragraphs>76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Cover</vt:lpstr>
      <vt:lpstr>Аттестация аспиранта 2-го года обучения ФИО   Название диссертации  Шифр специальности – специальность  научный руководитель: ФИО, уч. степень, уч. звание, должность</vt:lpstr>
      <vt:lpstr>Презентация PowerPoint</vt:lpstr>
      <vt:lpstr>Презентация PowerPoint</vt:lpstr>
      <vt:lpstr>Выполнение плана научно-исследовательских работ за 2-й  год обучения</vt:lpstr>
      <vt:lpstr>Презентация PowerPoint</vt:lpstr>
      <vt:lpstr>Показатели результативности</vt:lpstr>
      <vt:lpstr>Выходные данные научных публикаций, конференций. Информация о грантах, конкурсах, премиях, НИР и ОКР.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аспиранта 2-го года обучения ФИО   Название диссертации  Шифр специальности – специальность  научный руководитель: ФИО, уч. степень, уч. звание, должность</dc:title>
  <dc:creator>Al</dc:creator>
  <cp:lastModifiedBy>Кремлева Арина Валерьевна</cp:lastModifiedBy>
  <cp:revision>2</cp:revision>
  <dcterms:created xsi:type="dcterms:W3CDTF">2014-06-27T12:30:22Z</dcterms:created>
  <dcterms:modified xsi:type="dcterms:W3CDTF">2023-06-23T14:06:04Z</dcterms:modified>
</cp:coreProperties>
</file>