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58" r:id="rId3"/>
    <p:sldId id="293" r:id="rId4"/>
    <p:sldId id="282" r:id="rId5"/>
    <p:sldId id="280" r:id="rId6"/>
    <p:sldId id="283" r:id="rId7"/>
    <p:sldId id="298" r:id="rId8"/>
    <p:sldId id="286" r:id="rId9"/>
    <p:sldId id="285" r:id="rId10"/>
    <p:sldId id="287" r:id="rId11"/>
    <p:sldId id="288" r:id="rId12"/>
    <p:sldId id="289" r:id="rId13"/>
    <p:sldId id="290" r:id="rId14"/>
    <p:sldId id="284" r:id="rId15"/>
    <p:sldId id="279" r:id="rId16"/>
    <p:sldId id="281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772" autoAdjust="0"/>
  </p:normalViewPr>
  <p:slideViewPr>
    <p:cSldViewPr>
      <p:cViewPr>
        <p:scale>
          <a:sx n="80" d="100"/>
          <a:sy n="80" d="100"/>
        </p:scale>
        <p:origin x="-250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9A1EE-F829-41A3-961D-F959919D11D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75B32-3F84-401E-BC3B-D5C74F88E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2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9D%D0%A0" TargetMode="External"/><Relationship Id="rId7" Type="http://schemas.openxmlformats.org/officeDocument/2006/relationships/hyperlink" Target="https://ru.wikipedia.org/wiki/%D0%A1%D0%B8_%D0%A6%D0%B7%D0%B8%D0%BD%D1%8C%D0%BF%D0%B8%D0%BD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A5%D1%83_%D0%A6%D0%B7%D0%B8%D0%BD%D1%8C%D1%82%D0%B0%D0%BE" TargetMode="External"/><Relationship Id="rId5" Type="http://schemas.openxmlformats.org/officeDocument/2006/relationships/hyperlink" Target="https://ru.wikipedia.org/wiki/%D0%9B%D0%B8%D0%B3%D0%B0_%D0%BF%D0%BB%D1%8E%D1%89%D0%B0" TargetMode="External"/><Relationship Id="rId4" Type="http://schemas.openxmlformats.org/officeDocument/2006/relationships/hyperlink" Target="https://ru.wikipedia.org/wiki/%D0%9B%D0%B8%D0%B3%D0%B0_%D0%A19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531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08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08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08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Университет </a:t>
            </a:r>
            <a:r>
              <a:rPr lang="ru-RU" dirty="0" err="1" smtClean="0"/>
              <a:t>Цинхуа</a:t>
            </a:r>
            <a:r>
              <a:rPr lang="ru-RU" dirty="0" smtClean="0"/>
              <a:t> один из ведущих университетов </a:t>
            </a:r>
            <a:r>
              <a:rPr lang="ru-RU" dirty="0" smtClean="0">
                <a:hlinkClick r:id="rId3" tooltip="КНР"/>
              </a:rPr>
              <a:t>КНР</a:t>
            </a:r>
            <a:r>
              <a:rPr lang="ru-RU" dirty="0" smtClean="0"/>
              <a:t>, был основан в 1911 г. Входит в состав девяти элитных вузов Китая </a:t>
            </a:r>
            <a:r>
              <a:rPr lang="ru-RU" dirty="0" smtClean="0">
                <a:hlinkClick r:id="rId4" tooltip="Лига С9"/>
              </a:rPr>
              <a:t>«Лига С9»</a:t>
            </a:r>
            <a:r>
              <a:rPr lang="ru-RU" dirty="0" smtClean="0"/>
              <a:t> - альянс аналогичный американской </a:t>
            </a:r>
            <a:r>
              <a:rPr lang="ru-RU" dirty="0" smtClean="0">
                <a:hlinkClick r:id="rId5" tooltip="Лига плюща"/>
              </a:rPr>
              <a:t>Лиге плюща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Университет </a:t>
            </a:r>
            <a:r>
              <a:rPr lang="ru-RU" dirty="0" err="1" smtClean="0"/>
              <a:t>Цинхуа</a:t>
            </a:r>
            <a:r>
              <a:rPr lang="ru-RU" dirty="0" smtClean="0"/>
              <a:t> постоянно занимает первое место в Национальном рейтинге университетов КНР. Среди выпускников Университета много заметных ученых, деятелей искусства и политиков, в их числе два последних председателя КНР — </a:t>
            </a:r>
            <a:r>
              <a:rPr lang="ru-RU" dirty="0" smtClean="0">
                <a:hlinkClick r:id="rId6" tooltip="Ху Цзиньтао"/>
              </a:rPr>
              <a:t>Ху Цзиньтао</a:t>
            </a:r>
            <a:r>
              <a:rPr lang="ru-RU" dirty="0" smtClean="0"/>
              <a:t> и </a:t>
            </a:r>
            <a:r>
              <a:rPr lang="ru-RU" dirty="0" smtClean="0">
                <a:hlinkClick r:id="rId7" tooltip="Си Цзиньпин"/>
              </a:rPr>
              <a:t>Си </a:t>
            </a:r>
            <a:r>
              <a:rPr lang="ru-RU" dirty="0" err="1" smtClean="0">
                <a:hlinkClick r:id="rId7" tooltip="Си Цзиньпин"/>
              </a:rPr>
              <a:t>Цзиньпин</a:t>
            </a:r>
            <a:r>
              <a:rPr lang="ru-RU" dirty="0" smtClean="0"/>
              <a:t>. Университет также знаменит своим живописным кампусом, который построен на месте бывшего Императорского парка «</a:t>
            </a:r>
            <a:r>
              <a:rPr lang="ru-RU" dirty="0" err="1" smtClean="0"/>
              <a:t>Шуйму</a:t>
            </a:r>
            <a:r>
              <a:rPr lang="ru-RU" dirty="0" smtClean="0"/>
              <a:t> </a:t>
            </a:r>
            <a:r>
              <a:rPr lang="ru-RU" dirty="0" err="1" smtClean="0"/>
              <a:t>Цинхуа</a:t>
            </a:r>
            <a:r>
              <a:rPr lang="ru-RU" dirty="0" smtClean="0"/>
              <a:t>» в северо-западной части Пекина.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08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08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08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31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7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7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79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08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08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08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08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0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gosvo.ru/fgosvo/151/150/2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ea.inf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globe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vseobr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Психология </a:t>
            </a:r>
            <a:br>
              <a:rPr lang="ru-RU" b="1" dirty="0" smtClean="0"/>
            </a:br>
            <a:r>
              <a:rPr lang="ru-RU" b="1" dirty="0" smtClean="0"/>
              <a:t>и педагогика высшей школы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b="1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Елисеева Ольга Владимировна, </a:t>
            </a:r>
            <a:r>
              <a:rPr lang="ru-RU" b="1" dirty="0" err="1" smtClean="0">
                <a:solidFill>
                  <a:schemeClr val="tx1"/>
                </a:solidFill>
                <a:latin typeface="+mj-lt"/>
              </a:rPr>
              <a:t>к.пед.н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., доцент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+mj-lt"/>
              </a:rPr>
              <a:t>ovkharitonova@corp.ifmo.ru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89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Система высшего образования Германии</a:t>
            </a:r>
            <a:endParaRPr lang="ru-RU" sz="3600" dirty="0"/>
          </a:p>
        </p:txBody>
      </p:sp>
      <p:pic>
        <p:nvPicPr>
          <p:cNvPr id="3074" name="Picture 2" descr="http://germanylife.ru/wp-content/uploads/unialt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6768752" cy="45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6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Система высшего образования США</a:t>
            </a:r>
            <a:endParaRPr lang="ru-RU" sz="3600" dirty="0"/>
          </a:p>
        </p:txBody>
      </p:sp>
      <p:pic>
        <p:nvPicPr>
          <p:cNvPr id="4098" name="Picture 2" descr="http://wallpaperscraft.ru/image/massachusetskij_tekhnologicheskij_institut_kembridzh_massachusets_ssha_rafael_rajf_98191_3479x24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04" y="1484784"/>
            <a:ext cx="6815350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2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Система высшего образования Австралии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708087" cy="452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4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Система высшего образования Китая</a:t>
            </a:r>
            <a:endParaRPr lang="ru-RU" sz="3600" dirty="0"/>
          </a:p>
        </p:txBody>
      </p:sp>
      <p:pic>
        <p:nvPicPr>
          <p:cNvPr id="6146" name="Picture 2" descr="http://chinainternshipplacements.com/assets/cip/uploads/files/images/img/Uni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874610" cy="38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3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Тенденции высшего образования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628800"/>
            <a:ext cx="7776864" cy="478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/>
              <a:t>Массовость ВО </a:t>
            </a:r>
            <a:r>
              <a:rPr lang="ru-RU" sz="2400" dirty="0" smtClean="0"/>
              <a:t>– увеличение населения, имеющего ВО</a:t>
            </a:r>
          </a:p>
          <a:p>
            <a:pPr marL="285750" indent="-285750">
              <a:lnSpc>
                <a:spcPct val="8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/>
              <a:t>Диверсификация</a:t>
            </a:r>
            <a:r>
              <a:rPr lang="ru-RU" sz="2400" dirty="0" smtClean="0"/>
              <a:t> – увеличение разнообразия образовательных программ</a:t>
            </a:r>
          </a:p>
          <a:p>
            <a:pPr marL="285750" indent="-285750">
              <a:lnSpc>
                <a:spcPct val="8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/>
              <a:t>Непрерывное образование </a:t>
            </a:r>
            <a:r>
              <a:rPr lang="ru-RU" sz="2400" dirty="0"/>
              <a:t>– </a:t>
            </a:r>
            <a:r>
              <a:rPr lang="ru-RU" sz="2400" dirty="0" smtClean="0"/>
              <a:t>постоянное обновление </a:t>
            </a:r>
            <a:r>
              <a:rPr lang="ru-RU" sz="2400" dirty="0"/>
              <a:t>профессиональных знаний </a:t>
            </a:r>
            <a:endParaRPr lang="ru-RU" sz="2400" dirty="0" smtClean="0"/>
          </a:p>
          <a:p>
            <a:pPr marL="285750" indent="-285750">
              <a:lnSpc>
                <a:spcPct val="8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/>
              <a:t>Интернационализация</a:t>
            </a:r>
            <a:r>
              <a:rPr lang="ru-RU" sz="2400" dirty="0"/>
              <a:t> – </a:t>
            </a:r>
            <a:r>
              <a:rPr lang="ru-RU" sz="2400" dirty="0" smtClean="0"/>
              <a:t>создание </a:t>
            </a:r>
            <a:r>
              <a:rPr lang="ru-RU" sz="2400" dirty="0"/>
              <a:t>единого образовательного </a:t>
            </a:r>
            <a:r>
              <a:rPr lang="ru-RU" sz="2400" dirty="0" smtClean="0"/>
              <a:t>пространства, мобильность студентов и преподавателей</a:t>
            </a:r>
          </a:p>
          <a:p>
            <a:pPr marL="285750" indent="-285750">
              <a:lnSpc>
                <a:spcPct val="8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/>
              <a:t>Глобализация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smtClean="0"/>
              <a:t>глобальный рынок </a:t>
            </a:r>
            <a:r>
              <a:rPr lang="ru-RU" sz="2400" dirty="0"/>
              <a:t>образования</a:t>
            </a:r>
            <a:r>
              <a:rPr lang="ru-RU" sz="2400" dirty="0" smtClean="0"/>
              <a:t>; появление </a:t>
            </a:r>
            <a:r>
              <a:rPr lang="ru-RU" sz="2400" dirty="0"/>
              <a:t>образовательных транснациональных корпораций</a:t>
            </a:r>
            <a:r>
              <a:rPr lang="ru-RU" sz="2400" dirty="0" smtClean="0"/>
              <a:t>; информатизация </a:t>
            </a:r>
            <a:r>
              <a:rPr lang="ru-RU" sz="2400" dirty="0"/>
              <a:t>образования</a:t>
            </a:r>
            <a:r>
              <a:rPr lang="ru-RU" sz="2400" dirty="0" smtClean="0"/>
              <a:t>; интеграция; стандартизация </a:t>
            </a:r>
            <a:r>
              <a:rPr lang="ru-RU" sz="2400" dirty="0"/>
              <a:t>как образовательных систем, так и культурных </a:t>
            </a:r>
            <a:r>
              <a:rPr lang="ru-RU" sz="2400" dirty="0" smtClean="0"/>
              <a:t>ценностей</a:t>
            </a:r>
          </a:p>
        </p:txBody>
      </p:sp>
    </p:spTree>
    <p:extLst>
      <p:ext uri="{BB962C8B-B14F-4D97-AF65-F5344CB8AC3E}">
        <p14:creationId xmlns:p14="http://schemas.microsoft.com/office/powerpoint/2010/main" val="378038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Задание 3. «Образовательные стандарты» 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000" dirty="0" smtClean="0"/>
              <a:t>Выберите один </a:t>
            </a:r>
            <a:r>
              <a:rPr lang="ru-RU" sz="2000" dirty="0">
                <a:hlinkClick r:id="rId3"/>
              </a:rPr>
              <a:t>федеральный государственный образовательный стандарт высшего образования </a:t>
            </a:r>
            <a:r>
              <a:rPr lang="ru-RU" sz="2000" b="1" dirty="0">
                <a:hlinkClick r:id="rId3"/>
              </a:rPr>
              <a:t>(ФГОС </a:t>
            </a:r>
            <a:r>
              <a:rPr lang="ru-RU" sz="2000" b="1" dirty="0" smtClean="0">
                <a:hlinkClick r:id="rId3"/>
              </a:rPr>
              <a:t>ВО 3++) </a:t>
            </a:r>
            <a:r>
              <a:rPr lang="ru-RU" sz="2000" dirty="0" smtClean="0"/>
              <a:t>любого направления подготовки уровня </a:t>
            </a:r>
            <a:r>
              <a:rPr lang="ru-RU" sz="2000" dirty="0" err="1" smtClean="0"/>
              <a:t>бакалавриата</a:t>
            </a:r>
            <a:r>
              <a:rPr lang="ru-RU" sz="2000" dirty="0"/>
              <a:t> </a:t>
            </a:r>
            <a:r>
              <a:rPr lang="ru-RU" sz="2000" dirty="0" smtClean="0"/>
              <a:t>или магистратуры (или специальность).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000" dirty="0" smtClean="0"/>
              <a:t>Выделите основные принципы построения и реализации образовательной программы на основе</a:t>
            </a:r>
            <a:r>
              <a:rPr lang="en-US" sz="2000" dirty="0" smtClean="0"/>
              <a:t> </a:t>
            </a:r>
            <a:r>
              <a:rPr lang="ru-RU" sz="2000" dirty="0" smtClean="0"/>
              <a:t>ФГОС ВО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000" dirty="0" smtClean="0"/>
              <a:t>Какими свободами обладает руководитель в процессе создания своей программы?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8691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5800" y="1905001"/>
            <a:ext cx="7543800" cy="10919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Спасибо за внимание!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80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Темы дисциплины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792087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  <a:defRPr/>
            </a:pPr>
            <a:r>
              <a:rPr lang="ru-RU" sz="2400" spc="-90" dirty="0">
                <a:latin typeface="+mj-lt"/>
              </a:rPr>
              <a:t>Предмет и задачи психологии </a:t>
            </a:r>
            <a:r>
              <a:rPr lang="ru-RU" sz="2400" spc="-90" dirty="0" smtClean="0">
                <a:latin typeface="+mj-lt"/>
              </a:rPr>
              <a:t>и педагогики высшей </a:t>
            </a:r>
            <a:r>
              <a:rPr lang="ru-RU" sz="2400" spc="-90" dirty="0">
                <a:latin typeface="+mj-lt"/>
              </a:rPr>
              <a:t>школы.</a:t>
            </a:r>
            <a:endParaRPr lang="ru-RU" sz="2400" spc="-90" dirty="0" smtClean="0">
              <a:latin typeface="+mj-lt"/>
            </a:endParaRPr>
          </a:p>
          <a:p>
            <a:pPr marL="457200" indent="-457200">
              <a:spcAft>
                <a:spcPts val="600"/>
              </a:spcAft>
              <a:buAutoNum type="arabicPeriod"/>
              <a:defRPr/>
            </a:pPr>
            <a:r>
              <a:rPr lang="ru-RU" sz="2400" b="1" spc="-90" dirty="0" smtClean="0">
                <a:latin typeface="+mj-lt"/>
              </a:rPr>
              <a:t>Тенденции развития системы высшего образования в мире.</a:t>
            </a:r>
          </a:p>
          <a:p>
            <a:pPr marL="457200" indent="-457200">
              <a:spcAft>
                <a:spcPts val="600"/>
              </a:spcAft>
              <a:buAutoNum type="arabicPeriod"/>
              <a:defRPr/>
            </a:pPr>
            <a:r>
              <a:rPr lang="ru-RU" sz="2400" b="1" spc="-9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Научно-педагогическая деятельность </a:t>
            </a:r>
            <a:r>
              <a:rPr lang="ru-RU" sz="2400" b="1" spc="-9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преподавателя высшей </a:t>
            </a:r>
            <a:r>
              <a:rPr lang="ru-RU" sz="2400" b="1" spc="-9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школы.</a:t>
            </a:r>
          </a:p>
          <a:p>
            <a:pPr marL="457200" indent="-457200">
              <a:spcAft>
                <a:spcPts val="600"/>
              </a:spcAft>
              <a:buAutoNum type="arabicPeriod"/>
              <a:defRPr/>
            </a:pPr>
            <a:r>
              <a:rPr lang="ru-RU" sz="2400" b="1" spc="-9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Психологические </a:t>
            </a:r>
            <a:r>
              <a:rPr lang="ru-RU" sz="2400" b="1" spc="-9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основы обучения и воспитания </a:t>
            </a:r>
            <a:r>
              <a:rPr lang="ru-RU" sz="2400" b="1" spc="-9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в </a:t>
            </a:r>
            <a:r>
              <a:rPr lang="ru-RU" sz="2400" b="1" spc="-9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высшей </a:t>
            </a:r>
            <a:r>
              <a:rPr lang="ru-RU" sz="2400" b="1" spc="-9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школе. </a:t>
            </a:r>
          </a:p>
          <a:p>
            <a:pPr marL="457200" indent="-457200">
              <a:spcAft>
                <a:spcPts val="600"/>
              </a:spcAft>
              <a:buAutoNum type="arabicPeriod"/>
              <a:defRPr/>
            </a:pPr>
            <a:r>
              <a:rPr lang="ru-RU" sz="2400" b="1" spc="-9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Преподаватель </a:t>
            </a:r>
            <a:r>
              <a:rPr lang="ru-RU" sz="2400" b="1" spc="-9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и </a:t>
            </a:r>
            <a:r>
              <a:rPr lang="ru-RU" sz="2400" b="1" spc="-9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обучающиеся как </a:t>
            </a:r>
            <a:r>
              <a:rPr lang="ru-RU" sz="2400" b="1" spc="-9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субъекты образовательного </a:t>
            </a:r>
            <a:r>
              <a:rPr lang="ru-RU" sz="2400" b="1" spc="-9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процесса.</a:t>
            </a:r>
          </a:p>
          <a:p>
            <a:pPr marL="457200" indent="-457200">
              <a:spcAft>
                <a:spcPts val="600"/>
              </a:spcAft>
              <a:buAutoNum type="arabicPeriod"/>
              <a:defRPr/>
            </a:pPr>
            <a:r>
              <a:rPr lang="ru-RU" sz="2400" b="1" spc="-9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Современные образовательные технологии.</a:t>
            </a:r>
          </a:p>
          <a:p>
            <a:pPr marL="457200" indent="-457200">
              <a:spcAft>
                <a:spcPts val="600"/>
              </a:spcAft>
              <a:buAutoNum type="arabicPeriod"/>
              <a:defRPr/>
            </a:pPr>
            <a:r>
              <a:rPr lang="ru-RU" sz="2400" b="1" spc="-9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Педагогическое взаимодействие участников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6757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6912768" cy="1143000"/>
          </a:xfrm>
        </p:spPr>
        <p:txBody>
          <a:bodyPr/>
          <a:lstStyle/>
          <a:p>
            <a:r>
              <a:rPr lang="ru-RU" sz="3600" dirty="0" smtClean="0"/>
              <a:t>Тема 2. </a:t>
            </a:r>
            <a:r>
              <a:rPr lang="ru-RU" sz="3600" b="1" dirty="0" smtClean="0"/>
              <a:t>Тенденции </a:t>
            </a:r>
            <a:r>
              <a:rPr lang="ru-RU" sz="3600" b="1" dirty="0"/>
              <a:t>развития системы высшего образования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 </a:t>
            </a:r>
            <a:r>
              <a:rPr lang="ru-RU" sz="3600" b="1" dirty="0"/>
              <a:t>мире</a:t>
            </a:r>
          </a:p>
        </p:txBody>
      </p:sp>
    </p:spTree>
    <p:extLst>
      <p:ext uri="{BB962C8B-B14F-4D97-AF65-F5344CB8AC3E}">
        <p14:creationId xmlns:p14="http://schemas.microsoft.com/office/powerpoint/2010/main" val="35405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Болонский процесс 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77048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hlinkClick r:id="rId3"/>
              </a:rPr>
              <a:t>Болонский</a:t>
            </a:r>
            <a:r>
              <a:rPr lang="ru-RU" dirty="0" smtClean="0">
                <a:hlinkClick r:id="rId3"/>
              </a:rPr>
              <a:t> </a:t>
            </a:r>
            <a:r>
              <a:rPr lang="ru-RU" b="1" dirty="0">
                <a:hlinkClick r:id="rId3"/>
              </a:rPr>
              <a:t>процесс</a:t>
            </a:r>
            <a:r>
              <a:rPr lang="ru-RU" dirty="0" smtClean="0">
                <a:hlinkClick r:id="rId3"/>
              </a:rPr>
              <a:t> </a:t>
            </a:r>
            <a:r>
              <a:rPr lang="ru-RU" dirty="0"/>
              <a:t>— процесс сближения и гармонизации систем высшего образования стран Европы с целью создания единого европейского пространства высшего образования</a:t>
            </a:r>
            <a:r>
              <a:rPr lang="ru-RU" dirty="0" smtClean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smtClean="0"/>
              <a:t>Основана система </a:t>
            </a:r>
            <a:r>
              <a:rPr lang="ru-RU" b="1" dirty="0"/>
              <a:t>в 1998 году</a:t>
            </a:r>
            <a:r>
              <a:rPr lang="ru-RU" dirty="0"/>
              <a:t>, </a:t>
            </a:r>
            <a:r>
              <a:rPr lang="ru-RU" dirty="0" smtClean="0"/>
              <a:t>инициаторы - немецкий</a:t>
            </a:r>
            <a:r>
              <a:rPr lang="ru-RU" dirty="0"/>
              <a:t>, итальянский, французский и британский министры образования. </a:t>
            </a:r>
            <a:endParaRPr lang="ru-RU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1999 году в систему европейского ВО вошли 29 государств, подписавшихся под </a:t>
            </a:r>
            <a:r>
              <a:rPr lang="ru-RU" b="1" dirty="0"/>
              <a:t>Болонской декларацией</a:t>
            </a:r>
            <a:r>
              <a:rPr lang="ru-RU" dirty="0"/>
              <a:t>. </a:t>
            </a:r>
            <a:endParaRPr lang="ru-RU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b="1" dirty="0" smtClean="0"/>
              <a:t>2003 г.</a:t>
            </a:r>
            <a:r>
              <a:rPr lang="ru-RU" dirty="0" smtClean="0"/>
              <a:t> Болонскую Декларацию подписала </a:t>
            </a:r>
            <a:r>
              <a:rPr lang="ru-RU" b="1" dirty="0" smtClean="0"/>
              <a:t>Россия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Сейчас </a:t>
            </a:r>
            <a:r>
              <a:rPr lang="ru-RU" b="1" dirty="0" smtClean="0"/>
              <a:t>47 стран-участниц </a:t>
            </a:r>
            <a:r>
              <a:rPr lang="ru-RU" dirty="0" smtClean="0"/>
              <a:t>Болонского процесса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Единое </a:t>
            </a:r>
            <a:r>
              <a:rPr lang="ru-RU" dirty="0"/>
              <a:t>образовательное пространство должно позволить национальным системам образования европейских стран взять всё лучшее, что есть у партнеров - за счет повышения мобильности студентов, преподавателей, управленческого персонала, укрепления связей и сотрудничества между вузами Европы и т.д. В результате </a:t>
            </a:r>
            <a:r>
              <a:rPr lang="ru-RU" b="1" dirty="0"/>
              <a:t>единая Европа приобретет большую привлекательность на мировом образовательном рынке</a:t>
            </a:r>
            <a:r>
              <a:rPr lang="ru-RU" dirty="0"/>
              <a:t>.</a:t>
            </a:r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60648"/>
            <a:ext cx="1091633" cy="1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94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Задание 2.   «Системы высшего образования разных стран»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7560840" cy="444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dirty="0" smtClean="0"/>
              <a:t>Подготовьте краткий конспект по теме «Особенности системы высшего образования в …». Для этого, выберите </a:t>
            </a:r>
            <a:r>
              <a:rPr lang="ru-RU" b="1" dirty="0" smtClean="0"/>
              <a:t>одну</a:t>
            </a:r>
            <a:r>
              <a:rPr lang="ru-RU" dirty="0" smtClean="0"/>
              <a:t> из стран: </a:t>
            </a:r>
            <a:r>
              <a:rPr lang="ru-RU" b="1" dirty="0" smtClean="0"/>
              <a:t>Россия</a:t>
            </a:r>
            <a:r>
              <a:rPr lang="ru-RU" dirty="0" smtClean="0"/>
              <a:t>, </a:t>
            </a:r>
            <a:r>
              <a:rPr lang="ru-RU" b="1" dirty="0" smtClean="0"/>
              <a:t>Великобритания</a:t>
            </a:r>
            <a:r>
              <a:rPr lang="ru-RU" dirty="0" smtClean="0"/>
              <a:t>, </a:t>
            </a:r>
            <a:r>
              <a:rPr lang="ru-RU" b="1" dirty="0" smtClean="0"/>
              <a:t>Германия</a:t>
            </a:r>
            <a:r>
              <a:rPr lang="ru-RU" dirty="0" smtClean="0"/>
              <a:t>, </a:t>
            </a:r>
            <a:r>
              <a:rPr lang="ru-RU" b="1" dirty="0" smtClean="0"/>
              <a:t>США</a:t>
            </a:r>
            <a:r>
              <a:rPr lang="ru-RU" dirty="0" smtClean="0"/>
              <a:t>, </a:t>
            </a:r>
            <a:r>
              <a:rPr lang="ru-RU" b="1" dirty="0" smtClean="0"/>
              <a:t>Австралия</a:t>
            </a:r>
            <a:r>
              <a:rPr lang="ru-RU" dirty="0" smtClean="0"/>
              <a:t> или </a:t>
            </a:r>
            <a:r>
              <a:rPr lang="ru-RU" b="1" dirty="0" smtClean="0"/>
              <a:t>Китай</a:t>
            </a:r>
            <a:r>
              <a:rPr lang="ru-RU" dirty="0" smtClean="0"/>
              <a:t>. В ходе подготовке конспекта, ответьте на ряд вопросов по выбранной стране: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Есть ли уровни высшего образования? Если да, то какие?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Какие есть особенности содержания высшего образования? Соотношение теории и практики.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Какой уровень развития научных исследований? Насколько студенты включены в эти исследования в процессе обучения?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Бесплатное или платное высшее образование? Имеется ли поддержка и контроль государства?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Какие условия и возможности предоставляет вуз, кроме обучения? 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Гарантирует ли вуз трудоустройство своим выпускникам?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Какой вуз привлек Ваше внимание? Особенности обучения.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Какими источниками информации Вы пользовались при подготовке материалов?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2156" y="6021288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Дополнительные источники информации: </a:t>
            </a:r>
            <a:endParaRPr lang="ru-RU" sz="1400" dirty="0"/>
          </a:p>
          <a:p>
            <a:pPr algn="r"/>
            <a:r>
              <a:rPr lang="ru-RU" sz="1400" dirty="0"/>
              <a:t>Все об обучении за рубежом —  </a:t>
            </a:r>
            <a:r>
              <a:rPr lang="ru-RU" sz="1400" dirty="0">
                <a:hlinkClick r:id="rId3"/>
              </a:rPr>
              <a:t>http://studyglobe.ru</a:t>
            </a:r>
            <a:r>
              <a:rPr lang="ru-RU" sz="1400" dirty="0" smtClean="0">
                <a:hlinkClick r:id="rId3"/>
              </a:rPr>
              <a:t>/</a:t>
            </a:r>
            <a:r>
              <a:rPr lang="ru-RU" sz="1400" dirty="0" smtClean="0"/>
              <a:t> </a:t>
            </a:r>
            <a:endParaRPr lang="ru-RU" sz="1400" dirty="0"/>
          </a:p>
          <a:p>
            <a:pPr algn="r"/>
            <a:r>
              <a:rPr lang="ru-RU" sz="1400" dirty="0"/>
              <a:t>Образование за рубежом — </a:t>
            </a:r>
            <a:r>
              <a:rPr lang="ru-RU" sz="1400" dirty="0">
                <a:hlinkClick r:id="rId4"/>
              </a:rPr>
              <a:t>https://vseobr.com</a:t>
            </a:r>
            <a:r>
              <a:rPr lang="ru-RU" sz="1400" dirty="0" smtClean="0">
                <a:hlinkClick r:id="rId4"/>
              </a:rPr>
              <a:t>/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832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Системы высшего образования разных стран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97213" y="1811283"/>
            <a:ext cx="7560840" cy="431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ru-RU" sz="2400" dirty="0" smtClean="0"/>
              <a:t>Работа в группах</a:t>
            </a:r>
          </a:p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ru-RU" sz="2400" dirty="0" smtClean="0"/>
              <a:t>1. Подготовьте </a:t>
            </a:r>
            <a:r>
              <a:rPr lang="ru-RU" sz="2400" b="1" dirty="0"/>
              <a:t>краткий «портрет» </a:t>
            </a:r>
            <a:r>
              <a:rPr lang="ru-RU" sz="2400" dirty="0"/>
              <a:t>системы высшего образования выбранной </a:t>
            </a:r>
            <a:r>
              <a:rPr lang="ru-RU" sz="2400" dirty="0" smtClean="0"/>
              <a:t>страны, отразив </a:t>
            </a:r>
            <a:r>
              <a:rPr lang="ru-RU" sz="2400" dirty="0"/>
              <a:t>в своем выступлении ответы на вопросы из задания №2.</a:t>
            </a:r>
          </a:p>
          <a:p>
            <a:pPr lvl="1">
              <a:lnSpc>
                <a:spcPct val="85000"/>
              </a:lnSpc>
              <a:spcAft>
                <a:spcPts val="1200"/>
              </a:spcAft>
            </a:pPr>
            <a:r>
              <a:rPr lang="ru-RU" sz="2400" dirty="0" smtClean="0"/>
              <a:t> регламент: </a:t>
            </a:r>
          </a:p>
          <a:p>
            <a:pPr marL="800100" lvl="1" indent="-342900">
              <a:lnSpc>
                <a:spcPct val="85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/>
              <a:t>подготовка </a:t>
            </a:r>
            <a:r>
              <a:rPr lang="ru-RU" sz="2400" b="1" dirty="0"/>
              <a:t>7</a:t>
            </a:r>
            <a:r>
              <a:rPr lang="ru-RU" sz="2400" b="1" dirty="0" smtClean="0"/>
              <a:t> мин.</a:t>
            </a:r>
            <a:r>
              <a:rPr lang="ru-RU" sz="2400" dirty="0" smtClean="0"/>
              <a:t>, </a:t>
            </a:r>
          </a:p>
          <a:p>
            <a:pPr marL="800100" lvl="1" indent="-342900">
              <a:lnSpc>
                <a:spcPct val="85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/>
              <a:t>выступление от группы </a:t>
            </a:r>
            <a:r>
              <a:rPr lang="ru-RU" sz="2400" b="1" dirty="0"/>
              <a:t>5</a:t>
            </a:r>
            <a:r>
              <a:rPr lang="ru-RU" sz="2400" b="1" dirty="0" smtClean="0"/>
              <a:t> мин</a:t>
            </a:r>
            <a:endParaRPr lang="ru-RU" sz="2400" dirty="0"/>
          </a:p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ru-RU" sz="2400" dirty="0" smtClean="0"/>
              <a:t>2. Завершите «портрет</a:t>
            </a:r>
            <a:r>
              <a:rPr lang="ru-RU" sz="2400" dirty="0"/>
              <a:t>» одним </a:t>
            </a:r>
            <a:r>
              <a:rPr lang="ru-RU" sz="2400" b="1" dirty="0"/>
              <a:t>выражением, пословицей, </a:t>
            </a:r>
            <a:r>
              <a:rPr lang="ru-RU" sz="2400" b="1" dirty="0" smtClean="0"/>
              <a:t>поговоркой</a:t>
            </a:r>
            <a:r>
              <a:rPr lang="ru-RU" sz="2400" dirty="0" smtClean="0"/>
              <a:t>, характеризующим обучение </a:t>
            </a:r>
            <a:r>
              <a:rPr lang="ru-RU" sz="2400" dirty="0"/>
              <a:t>в российском (английском, немецком, американском, австралийском, китайском) </a:t>
            </a:r>
            <a:r>
              <a:rPr lang="ru-RU" sz="2400" dirty="0" smtClean="0"/>
              <a:t>вузе.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304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Сравнительная таблица</a:t>
            </a:r>
            <a:r>
              <a:rPr lang="ru-RU" sz="3200" dirty="0" smtClean="0"/>
              <a:t>. Системы высшего образования (ВО) разных стран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999517"/>
              </p:ext>
            </p:extLst>
          </p:nvPr>
        </p:nvGraphicFramePr>
        <p:xfrm>
          <a:off x="107499" y="1721092"/>
          <a:ext cx="8280923" cy="3796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9"/>
                <a:gridCol w="1069829"/>
                <a:gridCol w="1182989"/>
                <a:gridCol w="1182989"/>
                <a:gridCol w="1182989"/>
                <a:gridCol w="1182989"/>
                <a:gridCol w="1182989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Параметр 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Россия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UK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Германия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США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Австралия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Китай</a:t>
                      </a:r>
                      <a:endParaRPr lang="ru-RU" sz="1200" dirty="0"/>
                    </a:p>
                  </a:txBody>
                  <a:tcPr/>
                </a:tc>
              </a:tr>
              <a:tr h="48995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Уровни и срок обучения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5793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Содержание образование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5793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Участие в</a:t>
                      </a:r>
                      <a:r>
                        <a:rPr lang="ru-RU" sz="1200" b="1" baseline="0" dirty="0" smtClean="0"/>
                        <a:t> научной деятельности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</a:tr>
              <a:tr h="5793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Плата за образование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5793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Контроль и поддержка государства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5793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Трудоустройство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8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Система высшего образования России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467872" cy="430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3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Система высшего образования Великобритании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12" y="1628800"/>
            <a:ext cx="647645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2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1724</TotalTime>
  <Words>637</Words>
  <Application>Microsoft Office PowerPoint</Application>
  <PresentationFormat>Экран (4:3)</PresentationFormat>
  <Paragraphs>89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Соседство</vt:lpstr>
      <vt:lpstr>Психология  и педагогика высшей школы</vt:lpstr>
      <vt:lpstr>Темы дисциплины</vt:lpstr>
      <vt:lpstr>Тема 2. Тенденции развития системы высшего образования  в мире</vt:lpstr>
      <vt:lpstr>Болонский процесс </vt:lpstr>
      <vt:lpstr>Задание 2.   «Системы высшего образования разных стран»</vt:lpstr>
      <vt:lpstr>Системы высшего образования разных стран</vt:lpstr>
      <vt:lpstr>Сравнительная таблица. Системы высшего образования (ВО) разных стран</vt:lpstr>
      <vt:lpstr>Система высшего образования России</vt:lpstr>
      <vt:lpstr>Система высшего образования Великобритании</vt:lpstr>
      <vt:lpstr>Система высшего образования Германии</vt:lpstr>
      <vt:lpstr>Система высшего образования США</vt:lpstr>
      <vt:lpstr>Система высшего образования Австралии</vt:lpstr>
      <vt:lpstr>Система высшего образования Китая</vt:lpstr>
      <vt:lpstr>Тенденции высшего образования</vt:lpstr>
      <vt:lpstr>Задание 3. «Образовательные стандарты»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и педагогика высшей школы</dc:title>
  <dc:creator>Olga</dc:creator>
  <cp:lastModifiedBy>Alexey</cp:lastModifiedBy>
  <cp:revision>203</cp:revision>
  <cp:lastPrinted>2017-03-13T07:42:44Z</cp:lastPrinted>
  <dcterms:created xsi:type="dcterms:W3CDTF">2017-03-04T14:18:59Z</dcterms:created>
  <dcterms:modified xsi:type="dcterms:W3CDTF">2018-03-21T21:56:48Z</dcterms:modified>
</cp:coreProperties>
</file>