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8" r:id="rId4"/>
    <p:sldId id="265" r:id="rId5"/>
    <p:sldId id="260" r:id="rId6"/>
    <p:sldId id="266" r:id="rId7"/>
    <p:sldId id="261" r:id="rId8"/>
    <p:sldId id="267" r:id="rId9"/>
    <p:sldId id="262" r:id="rId10"/>
    <p:sldId id="270" r:id="rId11"/>
    <p:sldId id="271" r:id="rId12"/>
    <p:sldId id="264" r:id="rId13"/>
  </p:sldIdLst>
  <p:sldSz cx="9144000" cy="5143500" type="screen16x9"/>
  <p:notesSz cx="9144000" cy="51435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70" y="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2978C-B9CE-48F4-BBD4-7C1BD6B6518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405C5-17D7-4AF3-8577-91362254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57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c7297919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gdc7297919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c7d6bb6f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dc7d6bb6f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gdc7d6bb6f1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405C5-17D7-4AF3-8577-91362254DD9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451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c7d6bb6f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dc7d6bb6f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c7d6bb6f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dc7d6bb6f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89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Sli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5910801" y="427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" name="TextBox 1"/>
          <p:cNvSpPr txBox="1"/>
          <p:nvPr userDrawn="1"/>
        </p:nvSpPr>
        <p:spPr bwMode="auto"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TextBox 2"/>
          <p:cNvSpPr txBox="1"/>
          <p:nvPr userDrawn="1"/>
        </p:nvSpPr>
        <p:spPr bwMode="auto">
          <a:xfrm>
            <a:off x="5910801" y="427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2000"/>
            </a:lvl1pPr>
            <a:lvl2pPr marL="457200" indent="0">
              <a:buFont typeface="Arial"/>
              <a:buNone/>
              <a:defRPr sz="2400"/>
            </a:lvl2pPr>
            <a:lvl3pPr marL="914400" indent="0">
              <a:buFont typeface="Arial"/>
              <a:buNone/>
              <a:defRPr sz="2000"/>
            </a:lvl3pPr>
            <a:lvl4pPr marL="1371600" indent="0">
              <a:buFont typeface="Arial"/>
              <a:buNone/>
              <a:defRPr sz="1800"/>
            </a:lvl4pPr>
            <a:lvl5pPr marL="1828800" indent="0">
              <a:buFont typeface="Arial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defRPr/>
            </a:pPr>
            <a:r>
              <a:rPr lang="ru-RU" sz="20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  <a:p>
            <a:pPr>
              <a:defRPr/>
            </a:pPr>
            <a:endParaRPr lang="ru-RU" sz="2000"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8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8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8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8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>
              <a:defRPr/>
            </a:pPr>
            <a:r>
              <a:rPr lang="ru-RU" sz="16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  <a:p>
            <a:pPr>
              <a:defRPr/>
            </a:pPr>
            <a:endParaRPr lang="ru-RU" sz="1600"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4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07999" y="17922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>
              <a:defRPr/>
            </a:pPr>
            <a:r>
              <a:rPr lang="ru-RU" sz="12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</p:txBody>
      </p:sp>
      <p:sp>
        <p:nvSpPr>
          <p:cNvPr id="4" name="Текст 1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Текст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000171" y="30114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2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2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2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4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4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4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Font typeface="Arial"/>
              <a:buNone/>
              <a:defRPr sz="2400"/>
            </a:lvl2pPr>
            <a:lvl3pPr marL="914400" indent="0">
              <a:buFont typeface="Arial"/>
              <a:buNone/>
              <a:defRPr sz="2000"/>
            </a:lvl3pPr>
            <a:lvl4pPr marL="1371600" indent="0">
              <a:buFont typeface="Arial"/>
              <a:buNone/>
              <a:defRPr sz="1800"/>
            </a:lvl4pPr>
            <a:lvl5pPr marL="1828800" indent="0">
              <a:buFont typeface="Arial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2000">
                <a:latin typeface="Golos Text"/>
              </a:rPr>
              <a:t>Основной текст слайда, ключевая формулировка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Финал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>
              <a:defRPr/>
            </a:pPr>
            <a:r>
              <a:rPr lang="ru-RU" sz="1600">
                <a:latin typeface="Golos Text"/>
              </a:rPr>
              <a:t>Здесь при необходимости располагается основной текст слайда, ключевая формулировка</a:t>
            </a:r>
            <a:endParaRPr/>
          </a:p>
          <a:p>
            <a:pPr>
              <a:defRPr/>
            </a:pPr>
            <a:endParaRPr lang="ru-RU" sz="1600"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6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600" b="0" i="0">
                <a:solidFill>
                  <a:srgbClr val="2C2D2E"/>
                </a:solidFill>
                <a:latin typeface="Golos Text"/>
              </a:rPr>
              <a:t>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600" b="0" i="0">
                <a:solidFill>
                  <a:srgbClr val="2C2D2E"/>
                </a:solidFill>
                <a:latin typeface="Golos Text"/>
              </a:rPr>
              <a:t>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600" b="0" i="0">
                <a:solidFill>
                  <a:srgbClr val="2C2D2E"/>
                </a:solidFill>
                <a:latin typeface="Golos Text"/>
              </a:rPr>
              <a:t>конец списка.</a:t>
            </a:r>
            <a:endParaRPr/>
          </a:p>
          <a:p>
            <a:pPr lvl="0">
              <a:defRPr/>
            </a:pPr>
            <a:endParaRPr lang="ru-RU"/>
          </a:p>
          <a:p>
            <a:pPr lvl="0">
              <a:defRPr/>
            </a:pPr>
            <a:endParaRPr lang="ru-RU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07999" y="17922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>
              <a:defRPr/>
            </a:pPr>
            <a:r>
              <a:rPr lang="ru-RU" sz="12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000171" y="30114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2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2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2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4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4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4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>
              <a:defRPr/>
            </a:pPr>
            <a:r>
              <a:rPr lang="ru-RU" sz="14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3"/>
          </p:nvPr>
        </p:nvSpPr>
        <p:spPr bwMode="auto"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4"/>
          </p:nvPr>
        </p:nvSpPr>
        <p:spPr bwMode="auto"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>
              <a:defRPr/>
            </a:pPr>
            <a:r>
              <a:rPr lang="ru-RU" sz="1400">
                <a:latin typeface="Golos Text"/>
              </a:rPr>
              <a:t>Основной текст слайда, ключевая формулировка.</a:t>
            </a:r>
            <a:endParaRPr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>
              <a:defRPr/>
            </a:pPr>
            <a:r>
              <a:rPr lang="ru-RU" sz="1400">
                <a:latin typeface="Golos Text"/>
              </a:rPr>
              <a:t>Основной текст слайда, ключевая формулировка.</a:t>
            </a:r>
            <a:endParaRPr/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>
              <a:defRPr/>
            </a:pPr>
            <a:r>
              <a:rPr lang="ru-RU" sz="1400">
                <a:latin typeface="Golos Text"/>
              </a:rPr>
              <a:t>Основной текст слайда, ключевая формулировка.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 bwMode="auto"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 hasCustomPrompt="1"/>
          </p:nvPr>
        </p:nvSpPr>
        <p:spPr bwMode="auto"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3"/>
          </p:nvPr>
        </p:nvSpPr>
        <p:spPr bwMode="auto"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27"/>
          </p:nvPr>
        </p:nvSpPr>
        <p:spPr bwMode="auto"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28"/>
          </p:nvPr>
        </p:nvSpPr>
        <p:spPr bwMode="auto"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kfql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/>
              <a:buNone/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defRPr/>
            </a:pPr>
            <a:r>
              <a:rPr lang="ru-RU" sz="24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  <a:p>
            <a:pPr>
              <a:defRPr/>
            </a:pPr>
            <a:endParaRPr lang="ru-RU" sz="2400"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20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20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20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20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</p:spTree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733143" y="949329"/>
            <a:ext cx="2895600" cy="3895723"/>
          </a:xfrm>
        </p:spPr>
        <p:txBody>
          <a:bodyPr>
            <a:normAutofit/>
          </a:bodyPr>
          <a:lstStyle>
            <a:lvl1pPr marL="0" indent="0">
              <a:buNone/>
              <a:defRPr sz="14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3"/>
          </p:nvPr>
        </p:nvSpPr>
        <p:spPr bwMode="auto"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6"/>
          </p:nvPr>
        </p:nvSpPr>
        <p:spPr bwMode="auto">
          <a:xfrm>
            <a:off x="3095170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7"/>
          </p:nvPr>
        </p:nvSpPr>
        <p:spPr bwMode="auto">
          <a:xfrm>
            <a:off x="3095170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8"/>
          </p:nvPr>
        </p:nvSpPr>
        <p:spPr bwMode="auto"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 lvl="0">
              <a:defRPr/>
            </a:pPr>
            <a:r>
              <a:rPr lang="ru-RU"/>
              <a:t>Ключевая фраза слайда</a:t>
            </a:r>
            <a:endParaRPr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7"/>
          </p:nvPr>
        </p:nvSpPr>
        <p:spPr bwMode="auto">
          <a:xfrm>
            <a:off x="3095170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8"/>
          </p:nvPr>
        </p:nvSpPr>
        <p:spPr bwMode="auto"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9"/>
          </p:nvPr>
        </p:nvSpPr>
        <p:spPr bwMode="auto"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20"/>
          </p:nvPr>
        </p:nvSpPr>
        <p:spPr bwMode="auto">
          <a:xfrm>
            <a:off x="3095170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21"/>
          </p:nvPr>
        </p:nvSpPr>
        <p:spPr bwMode="auto"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0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31" hasCustomPrompt="1"/>
          </p:nvPr>
        </p:nvSpPr>
        <p:spPr bwMode="auto"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32" hasCustomPrompt="1"/>
          </p:nvPr>
        </p:nvSpPr>
        <p:spPr bwMode="auto"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33" hasCustomPrompt="1"/>
          </p:nvPr>
        </p:nvSpPr>
        <p:spPr bwMode="auto"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460351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7" name="Text Placeholder 24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23" name="Рисунок 2"/>
          <p:cNvSpPr>
            <a:spLocks noGrp="1"/>
          </p:cNvSpPr>
          <p:nvPr>
            <p:ph type="pic" sz="quarter" idx="37" hasCustomPrompt="1"/>
          </p:nvPr>
        </p:nvSpPr>
        <p:spPr bwMode="auto"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  <p:sp>
        <p:nvSpPr>
          <p:cNvPr id="24" name="Рисунок 2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39" hasCustomPrompt="1"/>
          </p:nvPr>
        </p:nvSpPr>
        <p:spPr bwMode="auto"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 txBox="1">
            <a:spLocks noGrp="1"/>
          </p:cNvSpPr>
          <p:nvPr>
            <p:ph type="title"/>
          </p:nvPr>
        </p:nvSpPr>
        <p:spPr>
          <a:xfrm>
            <a:off x="764693" y="997421"/>
            <a:ext cx="5965438" cy="14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body" idx="1"/>
          </p:nvPr>
        </p:nvSpPr>
        <p:spPr>
          <a:xfrm>
            <a:off x="765697" y="2571750"/>
            <a:ext cx="5965825" cy="165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9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07999" y="17922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>
              <a:defRPr/>
            </a:pPr>
            <a:r>
              <a:rPr lang="ru-RU" sz="12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</p:txBody>
      </p:sp>
      <p:sp>
        <p:nvSpPr>
          <p:cNvPr id="4" name="Текст 1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Текст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000171" y="30114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2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2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2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>
              <a:defRPr/>
            </a:pPr>
            <a:r>
              <a:rPr lang="ru-RU" sz="14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Font typeface="Arial"/>
              <a:buNone/>
              <a:defRPr sz="2400"/>
            </a:lvl2pPr>
            <a:lvl3pPr marL="914400" indent="0">
              <a:buFont typeface="Arial"/>
              <a:buNone/>
              <a:defRPr sz="2000"/>
            </a:lvl3pPr>
            <a:lvl4pPr marL="1371600" indent="0">
              <a:buFont typeface="Arial"/>
              <a:buNone/>
              <a:defRPr sz="1800"/>
            </a:lvl4pPr>
            <a:lvl5pPr marL="1828800" indent="0">
              <a:buFont typeface="Arial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2000">
                <a:latin typeface="Golos Text"/>
              </a:rPr>
              <a:t>Основной текст слайда, ключевая формулировка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>
              <a:defRPr/>
            </a:pPr>
            <a:r>
              <a:rPr lang="ru-RU" sz="16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  <a:p>
            <a:pPr>
              <a:defRPr/>
            </a:pPr>
            <a:endParaRPr lang="ru-RU" sz="1600"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4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07999" y="17922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>
              <a:defRPr/>
            </a:pPr>
            <a:r>
              <a:rPr lang="ru-RU" sz="12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</p:txBody>
      </p:sp>
      <p:sp>
        <p:nvSpPr>
          <p:cNvPr id="16" name="Текст 1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3" name="Текст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000171" y="30114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2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2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2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  <p:sp>
        <p:nvSpPr>
          <p:cNvPr id="4" name="Текст 1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4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4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4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Font typeface="Arial"/>
              <a:buNone/>
              <a:defRPr sz="2400"/>
            </a:lvl2pPr>
            <a:lvl3pPr marL="914400" indent="0">
              <a:buFont typeface="Arial"/>
              <a:buNone/>
              <a:defRPr sz="2000"/>
            </a:lvl3pPr>
            <a:lvl4pPr marL="1371600" indent="0">
              <a:buFont typeface="Arial"/>
              <a:buNone/>
              <a:defRPr sz="1800"/>
            </a:lvl4pPr>
            <a:lvl5pPr marL="1828800" indent="0">
              <a:buFont typeface="Arial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2000">
                <a:latin typeface="Golos Text"/>
              </a:rPr>
              <a:t>Основной текст слайда, ключевая формулировка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Box 4"/>
          <p:cNvSpPr txBox="1"/>
          <p:nvPr userDrawn="1"/>
        </p:nvSpPr>
        <p:spPr bwMode="auto"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dt="0"/>
  <p:txStyles>
    <p:titleStyle>
      <a:lvl1pPr algn="l" defTabSz="457200">
        <a:spcBef>
          <a:spcPts val="0"/>
        </a:spcBef>
        <a:buNone/>
        <a:defRPr sz="3600" b="1" i="0">
          <a:solidFill>
            <a:schemeClr val="tx1"/>
          </a:solidFill>
          <a:latin typeface="ALS Gorizont Bold Expanded"/>
          <a:ea typeface="+mj-ea"/>
          <a:cs typeface="+mj-cs"/>
        </a:defRPr>
      </a:lvl1pPr>
    </p:titleStyle>
    <p:bodyStyle>
      <a:lvl1pPr marL="0" indent="0" algn="l" defTabSz="457200">
        <a:spcBef>
          <a:spcPts val="0"/>
        </a:spcBef>
        <a:buSzPct val="100000"/>
        <a:buFont typeface="Arial"/>
        <a:buNone/>
        <a:defRPr sz="2000">
          <a:solidFill>
            <a:schemeClr val="tx1"/>
          </a:solidFill>
          <a:latin typeface="Golos Text"/>
          <a:ea typeface="+mn-ea"/>
          <a:cs typeface="Golos Text"/>
        </a:defRPr>
      </a:lvl1pPr>
      <a:lvl2pPr marL="742950" indent="-28575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Golos Text"/>
          <a:ea typeface="+mn-ea"/>
          <a:cs typeface="Golos Text"/>
        </a:defRPr>
      </a:lvl2pPr>
      <a:lvl3pPr marL="1143000" indent="-228600" algn="l" defTabSz="457200">
        <a:spcBef>
          <a:spcPts val="0"/>
        </a:spcBef>
        <a:buFont typeface="Arial"/>
        <a:buChar char="•"/>
        <a:defRPr sz="1600">
          <a:solidFill>
            <a:schemeClr val="tx1"/>
          </a:solidFill>
          <a:latin typeface="Golos Text"/>
          <a:ea typeface="+mn-ea"/>
          <a:cs typeface="Golos Text"/>
        </a:defRPr>
      </a:lvl3pPr>
      <a:lvl4pPr marL="1600200" indent="-228600" algn="l" defTabSz="457200">
        <a:spcBef>
          <a:spcPts val="0"/>
        </a:spcBef>
        <a:buFont typeface="Arial"/>
        <a:buChar char="•"/>
        <a:defRPr sz="1600">
          <a:solidFill>
            <a:schemeClr val="tx1"/>
          </a:solidFill>
          <a:latin typeface="Golos Text"/>
          <a:ea typeface="+mn-ea"/>
          <a:cs typeface="Golos Text"/>
        </a:defRPr>
      </a:lvl4pPr>
      <a:lvl5pPr marL="1828800" indent="0" algn="l" defTabSz="457200">
        <a:spcBef>
          <a:spcPts val="0"/>
        </a:spcBef>
        <a:buFont typeface="Arial"/>
        <a:buNone/>
        <a:defRPr sz="1600">
          <a:solidFill>
            <a:schemeClr val="tx1"/>
          </a:solidFill>
          <a:latin typeface="Golos Text"/>
          <a:ea typeface="+mn-ea"/>
          <a:cs typeface="Golos Text"/>
        </a:defRPr>
      </a:lvl5pPr>
      <a:lvl6pPr marL="25146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spirantura.ifmo.ru/?main=2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aspirantura.ifmo.ru/?main=27" TargetMode="Externa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>
          <a:xfrm>
            <a:off x="0" y="3093226"/>
            <a:ext cx="9144000" cy="33577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800" dirty="0">
                <a:solidFill>
                  <a:schemeClr val="bg1"/>
                </a:solidFill>
              </a:rPr>
              <a:t>Аттестация аспиранта </a:t>
            </a:r>
            <a:r>
              <a:rPr lang="en-US" sz="1800" dirty="0">
                <a:solidFill>
                  <a:schemeClr val="bg1"/>
                </a:solidFill>
              </a:rPr>
              <a:t>3</a:t>
            </a:r>
            <a:r>
              <a:rPr lang="ru-RU" sz="1800" dirty="0">
                <a:solidFill>
                  <a:schemeClr val="bg1"/>
                </a:solidFill>
              </a:rPr>
              <a:t>-го года обучения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ФИО</a:t>
            </a:r>
            <a:br>
              <a:rPr lang="ru-RU" sz="1800" dirty="0">
                <a:solidFill>
                  <a:schemeClr val="bg1"/>
                </a:solidFill>
              </a:rPr>
            </a:b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 Название диссертации</a:t>
            </a:r>
            <a:br>
              <a:rPr lang="ru-RU" sz="1800" dirty="0">
                <a:solidFill>
                  <a:schemeClr val="bg1"/>
                </a:solidFill>
              </a:rPr>
            </a:b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Шифр специальности – специальность</a:t>
            </a:r>
            <a:br>
              <a:rPr lang="ru-RU" sz="1800" dirty="0">
                <a:solidFill>
                  <a:schemeClr val="bg1"/>
                </a:solidFill>
              </a:rPr>
            </a:b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научный руководитель: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ФИО, уч. степень, уч. звание, должность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dc7d6bb6f1_0_98"/>
          <p:cNvSpPr txBox="1"/>
          <p:nvPr/>
        </p:nvSpPr>
        <p:spPr>
          <a:xfrm>
            <a:off x="215900" y="376237"/>
            <a:ext cx="8712300" cy="43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ru-RU" sz="20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Новая специальность и новое название диссертации</a:t>
            </a:r>
            <a:endParaRPr sz="20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2000" b="0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ru-RU" sz="20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(слайд заполняется теми, у кого содержание диссертации не соответствует паспорту специальности) </a:t>
            </a:r>
            <a:endParaRPr sz="2000" dirty="0"/>
          </a:p>
        </p:txBody>
      </p:sp>
      <p:sp>
        <p:nvSpPr>
          <p:cNvPr id="153" name="Google Shape;153;gdc7d6bb6f1_0_98"/>
          <p:cNvSpPr txBox="1"/>
          <p:nvPr/>
        </p:nvSpPr>
        <p:spPr>
          <a:xfrm>
            <a:off x="8445260" y="4579882"/>
            <a:ext cx="48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18CEB-BB61-A3D5-64CA-C90B1DAA8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23" y="627534"/>
            <a:ext cx="7416824" cy="527284"/>
          </a:xfrm>
        </p:spPr>
        <p:txBody>
          <a:bodyPr>
            <a:normAutofit fontScale="90000"/>
          </a:bodyPr>
          <a:lstStyle/>
          <a:p>
            <a:r>
              <a:rPr lang="ru-RU" sz="2200" b="0" dirty="0">
                <a:solidFill>
                  <a:srgbClr val="000000"/>
                </a:solidFill>
                <a:latin typeface="Calibri"/>
                <a:cs typeface="Calibri"/>
              </a:rPr>
              <a:t>Готовность к выходу на защиту в 202</a:t>
            </a:r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r>
              <a:rPr lang="ru-RU" sz="2200" b="0" dirty="0">
                <a:solidFill>
                  <a:srgbClr val="000000"/>
                </a:solidFill>
                <a:latin typeface="Calibri"/>
                <a:cs typeface="Calibri"/>
              </a:rPr>
              <a:t> году (месяц и год защиты).</a:t>
            </a:r>
            <a:br>
              <a:rPr lang="ru-RU" sz="2200" b="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ru-RU" sz="2200" b="0" dirty="0">
                <a:solidFill>
                  <a:srgbClr val="000000"/>
                </a:solidFill>
                <a:latin typeface="Calibri"/>
                <a:cs typeface="Calibri"/>
              </a:rPr>
              <a:t>Планируемый диссертационный совет.</a:t>
            </a:r>
            <a:br>
              <a:rPr lang="ru-RU" sz="2900" b="0" dirty="0">
                <a:solidFill>
                  <a:srgbClr val="000000"/>
                </a:solidFill>
                <a:latin typeface="Calibri"/>
                <a:cs typeface="Calibri"/>
              </a:rPr>
            </a:b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dc7d6bb6f1_0_98"/>
          <p:cNvSpPr txBox="1"/>
          <p:nvPr/>
        </p:nvSpPr>
        <p:spPr>
          <a:xfrm>
            <a:off x="215900" y="376237"/>
            <a:ext cx="8712300" cy="43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ru-RU" sz="20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Новая специальность и новое название диссертации</a:t>
            </a:r>
            <a:endParaRPr sz="20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2000" b="0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ru-RU" sz="20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(слайд заполняется теми, у кого содержание диссертации не соответствует паспорту специальности) </a:t>
            </a:r>
            <a:endParaRPr sz="2000" dirty="0"/>
          </a:p>
        </p:txBody>
      </p:sp>
      <p:sp>
        <p:nvSpPr>
          <p:cNvPr id="153" name="Google Shape;153;gdc7d6bb6f1_0_98"/>
          <p:cNvSpPr txBox="1"/>
          <p:nvPr/>
        </p:nvSpPr>
        <p:spPr>
          <a:xfrm>
            <a:off x="8445260" y="4579882"/>
            <a:ext cx="48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18CEB-BB61-A3D5-64CA-C90B1DAA8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76163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sz="2900" b="0" dirty="0">
                <a:solidFill>
                  <a:srgbClr val="000000"/>
                </a:solidFill>
                <a:latin typeface="Calibri"/>
                <a:cs typeface="Calibri"/>
              </a:rPr>
              <a:t>Новая специальность и новое название диссертации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061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400"/>
              <a:t>Спасибо</a:t>
            </a:r>
            <a:br>
              <a:rPr lang="ru-RU" sz="4400"/>
            </a:br>
            <a:r>
              <a:rPr lang="ru-RU" sz="4400"/>
              <a:t>за внимание!</a:t>
            </a:r>
            <a:endParaRPr lang="en-US" sz="4400"/>
          </a:p>
        </p:txBody>
      </p:sp>
      <p:sp>
        <p:nvSpPr>
          <p:cNvPr id="3" name="TextBox 2"/>
          <p:cNvSpPr txBox="1"/>
          <p:nvPr/>
        </p:nvSpPr>
        <p:spPr bwMode="auto">
          <a:xfrm>
            <a:off x="6880123" y="4468762"/>
            <a:ext cx="191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ru-RU">
                <a:solidFill>
                  <a:schemeClr val="bg1"/>
                </a:solidFill>
                <a:latin typeface="Golos Text"/>
                <a:cs typeface="Golos Text"/>
              </a:rPr>
              <a:t>Ваши контакты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Цели, задачи диссертационной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/>
        <p:txBody>
          <a:bodyPr>
            <a:normAutofit/>
          </a:bodyPr>
          <a:lstStyle/>
          <a:p>
            <a:pPr rtl="0">
              <a:defRPr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Цели, задачи и актуальность (</a:t>
            </a:r>
            <a:r>
              <a:rPr lang="ru-RU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1-2 предложения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диссертационной работы. </a:t>
            </a:r>
            <a:r>
              <a:rPr lang="ru-RU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Один слайд.</a:t>
            </a:r>
            <a:endParaRPr lang="ru-RU"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/>
            </a:pPr>
            <a:endParaRPr lang="ru-RU" sz="1400" b="0" i="0" dirty="0">
              <a:solidFill>
                <a:srgbClr val="2C2D2E"/>
              </a:solidFill>
              <a:latin typeface="Golos Tex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c7297919a_0_28"/>
          <p:cNvSpPr txBox="1"/>
          <p:nvPr/>
        </p:nvSpPr>
        <p:spPr bwMode="auto">
          <a:xfrm>
            <a:off x="457199" y="344424"/>
            <a:ext cx="6824382" cy="52728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1800"/>
              <a:defRPr/>
            </a:pPr>
            <a:r>
              <a:rPr lang="ru-RU" sz="2900" dirty="0">
                <a:solidFill>
                  <a:srgbClr val="000000"/>
                </a:solidFill>
                <a:latin typeface="Calibri"/>
                <a:cs typeface="Calibri"/>
              </a:rPr>
              <a:t>Структура диссертации</a:t>
            </a:r>
          </a:p>
        </p:txBody>
      </p:sp>
      <p:sp>
        <p:nvSpPr>
          <p:cNvPr id="94" name="Google Shape;94;gdc7297919a_0_28"/>
          <p:cNvSpPr txBox="1"/>
          <p:nvPr/>
        </p:nvSpPr>
        <p:spPr bwMode="auto">
          <a:xfrm>
            <a:off x="457199" y="1040162"/>
            <a:ext cx="8389257" cy="373503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algn="ctr" rtl="0"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None/>
              <a:defRPr/>
            </a:pPr>
            <a:r>
              <a:rPr lang="ru-RU" sz="2000" b="0" i="0" u="none" strike="noStrike" cap="none" dirty="0">
                <a:latin typeface="Golos Text"/>
              </a:rPr>
              <a:t>Структура диссертации.</a:t>
            </a:r>
            <a:br>
              <a:rPr lang="ru-RU" sz="2000" b="0" i="0" u="none" strike="noStrike" cap="none" dirty="0">
                <a:latin typeface="Golos Text"/>
              </a:rPr>
            </a:br>
            <a:r>
              <a:rPr lang="ru-RU" sz="2000" b="0" i="0" u="none" strike="noStrike" cap="none" dirty="0">
                <a:latin typeface="Golos Text"/>
              </a:rPr>
              <a:t>Подготовленные главы и разделы</a:t>
            </a:r>
          </a:p>
          <a:p>
            <a:pPr marR="0" lvl="0" algn="ctr" rtl="0"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None/>
              <a:defRPr/>
            </a:pPr>
            <a:endParaRPr lang="ru-RU" sz="2000" b="0" i="0" u="none" strike="noStrike" cap="none" dirty="0">
              <a:latin typeface="Golos Text"/>
            </a:endParaRPr>
          </a:p>
          <a:p>
            <a:pPr marR="0" lvl="0" algn="ctr" rtl="0"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None/>
              <a:defRPr/>
            </a:pPr>
            <a:r>
              <a:rPr lang="ru-RU" sz="2000" b="0" i="0" u="none" strike="noStrike" cap="none" dirty="0">
                <a:latin typeface="Golos Text"/>
              </a:rPr>
              <a:t>Соответствие содержания планируемой диссертации паспорту специальности </a:t>
            </a:r>
          </a:p>
          <a:p>
            <a:pPr marR="0" lvl="0" algn="ctr" rtl="0"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None/>
              <a:defRPr/>
            </a:pPr>
            <a:r>
              <a:rPr lang="ru-RU" sz="2000" b="0" i="0" u="none" strike="noStrike" cap="none" dirty="0">
                <a:latin typeface="Golos Text"/>
              </a:rPr>
              <a:t>(см. ссылку: </a:t>
            </a:r>
            <a:r>
              <a:rPr lang="ru-RU" sz="2000" b="0" i="0" u="sng" strike="noStrike" cap="none" dirty="0">
                <a:latin typeface="Golos Text"/>
                <a:hlinkClick r:id="rId3"/>
              </a:rPr>
              <a:t>http://aspirantura.ifmo.ru/?main=23</a:t>
            </a:r>
            <a:r>
              <a:rPr lang="ru-RU" sz="2000" b="0" i="0" u="none" strike="noStrike" cap="none" dirty="0">
                <a:latin typeface="Golos Text"/>
              </a:rPr>
              <a:t>)</a:t>
            </a:r>
          </a:p>
          <a:p>
            <a:pPr marR="0" lvl="0" algn="ctr" rtl="0"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None/>
              <a:defRPr/>
            </a:pPr>
            <a:r>
              <a:rPr lang="ru-RU" sz="2000" b="1" i="0" u="none" strike="noStrike" cap="none" dirty="0">
                <a:latin typeface="Golos Text"/>
              </a:rPr>
              <a:t>Один слайд.</a:t>
            </a:r>
            <a:endParaRPr lang="ru-RU" sz="2000" b="0" i="0" u="none" strike="noStrike" cap="none" dirty="0">
              <a:latin typeface="Golos Text"/>
            </a:endParaRPr>
          </a:p>
          <a:p>
            <a:pPr marR="0" lvl="0" rtl="0"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None/>
              <a:defRPr/>
            </a:pPr>
            <a:endParaRPr lang="ru-RU" sz="2000" b="0" i="0" u="none" strike="noStrike" cap="none" dirty="0">
              <a:latin typeface="Golos Text"/>
            </a:endParaRPr>
          </a:p>
          <a:p>
            <a:pPr marR="0" lvl="0" rtl="0"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None/>
              <a:defRPr/>
            </a:pPr>
            <a:endParaRPr lang="ru-RU" sz="2000" b="0" i="0" u="none" strike="noStrike" cap="none" dirty="0">
              <a:latin typeface="Golos Tex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179512" y="364589"/>
            <a:ext cx="6851104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40"/>
              <a:buFont typeface="Calibri"/>
              <a:buNone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Выполнение плана научных-исследовательских работ за </a:t>
            </a:r>
            <a:r>
              <a:rPr lang="en-US" sz="2000" b="0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-й год обучения (не более 1 слайда)</a:t>
            </a:r>
            <a:endParaRPr sz="20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aphicFrame>
        <p:nvGraphicFramePr>
          <p:cNvPr id="101" name="Google Shape;101;p3"/>
          <p:cNvGraphicFramePr/>
          <p:nvPr/>
        </p:nvGraphicFramePr>
        <p:xfrm>
          <a:off x="152759" y="1439887"/>
          <a:ext cx="8483125" cy="16459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1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Поставленная задача</a:t>
                      </a:r>
                      <a:endParaRPr sz="16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Полученный результат</a:t>
                      </a:r>
                      <a:endParaRPr sz="16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Апробация результата</a:t>
                      </a:r>
                      <a:endParaRPr sz="16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Задача 1</a:t>
                      </a:r>
                      <a:endParaRPr sz="16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chemeClr val="accent1"/>
                          </a:solidFill>
                        </a:rPr>
                        <a:t>Четкая формулировка</a:t>
                      </a:r>
                      <a:endParaRPr sz="16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u="none" strike="noStrike" cap="none" dirty="0">
                          <a:solidFill>
                            <a:schemeClr val="accent1"/>
                          </a:solidFill>
                        </a:rPr>
                        <a:t>Статья/конференция/патент/нет апробации (без выходных данных)</a:t>
                      </a:r>
                      <a:endParaRPr sz="160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" name="Google Shape;102;p3"/>
          <p:cNvSpPr txBox="1"/>
          <p:nvPr/>
        </p:nvSpPr>
        <p:spPr>
          <a:xfrm>
            <a:off x="8660086" y="4579882"/>
            <a:ext cx="2680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343502" y="4181856"/>
            <a:ext cx="8385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Внесите в таблицу от 1 до 3 основных результатов, полученных за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3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-й 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год обучения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b="0" dirty="0">
                <a:solidFill>
                  <a:srgbClr val="000000"/>
                </a:solidFill>
                <a:latin typeface="Calibri"/>
                <a:cs typeface="Calibri"/>
              </a:rPr>
              <a:t>Полученные научные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1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Полученные научные результаты за время обучения 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 аспирантуре (с </a:t>
            </a:r>
            <a:r>
              <a:rPr lang="ru-RU" sz="1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иллюстрациями, графиками и выводами), Указать личный вклад  </a:t>
            </a:r>
            <a:r>
              <a:rPr lang="ru-RU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2-3 </a:t>
            </a:r>
            <a:r>
              <a:rPr lang="ru-RU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слайда).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c7d6bb6f1_0_30"/>
          <p:cNvSpPr txBox="1">
            <a:spLocks noGrp="1"/>
          </p:cNvSpPr>
          <p:nvPr>
            <p:ph type="title"/>
          </p:nvPr>
        </p:nvSpPr>
        <p:spPr>
          <a:xfrm>
            <a:off x="467544" y="555526"/>
            <a:ext cx="6291943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ru-RU" sz="2900" b="0" dirty="0">
                <a:solidFill>
                  <a:srgbClr val="000000"/>
                </a:solidFill>
                <a:latin typeface="Calibri"/>
                <a:cs typeface="Calibri"/>
              </a:rPr>
              <a:t>План научных-исследовательских работ на 3-й  год обучения</a:t>
            </a:r>
            <a:endParaRPr sz="29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aphicFrame>
        <p:nvGraphicFramePr>
          <p:cNvPr id="116" name="Google Shape;116;gdc7d6bb6f1_0_30"/>
          <p:cNvGraphicFramePr/>
          <p:nvPr>
            <p:extLst>
              <p:ext uri="{D42A27DB-BD31-4B8C-83A1-F6EECF244321}">
                <p14:modId xmlns:p14="http://schemas.microsoft.com/office/powerpoint/2010/main" val="2582469880"/>
              </p:ext>
            </p:extLst>
          </p:nvPr>
        </p:nvGraphicFramePr>
        <p:xfrm>
          <a:off x="193862" y="1491630"/>
          <a:ext cx="8756275" cy="13064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3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1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8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№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Планируемый результат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Планируемая апробация результата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Срок выполнения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1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Краткое описание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Статья/конференция/патент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…..</a:t>
                      </a:r>
                      <a:endParaRPr sz="1600" u="none" strike="noStrike" cap="none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…</a:t>
                      </a:r>
                      <a:endParaRPr sz="1600" u="none" strike="noStrike" cap="none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….</a:t>
                      </a:r>
                      <a:endParaRPr sz="1600" u="none" strike="noStrike" cap="none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chemeClr val="accent1"/>
                          </a:solidFill>
                        </a:rPr>
                        <a:t>….</a:t>
                      </a:r>
                      <a:endParaRPr sz="1600" u="none" strike="noStrike" cap="none" dirty="0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chemeClr val="accent1"/>
                          </a:solidFill>
                        </a:rPr>
                        <a:t>….</a:t>
                      </a:r>
                      <a:endParaRPr sz="1600" u="none" strike="noStrike" cap="none" dirty="0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7" name="Google Shape;117;gdc7d6bb6f1_0_30"/>
          <p:cNvSpPr txBox="1"/>
          <p:nvPr/>
        </p:nvSpPr>
        <p:spPr>
          <a:xfrm>
            <a:off x="8660086" y="4579882"/>
            <a:ext cx="26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Показатели результативности</a:t>
            </a:r>
            <a:endParaRPr lang="ru-RU" sz="2400" dirty="0"/>
          </a:p>
        </p:txBody>
      </p:sp>
      <p:graphicFrame>
        <p:nvGraphicFramePr>
          <p:cNvPr id="7" name="Google Shape;123;p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9304952"/>
              </p:ext>
            </p:extLst>
          </p:nvPr>
        </p:nvGraphicFramePr>
        <p:xfrm>
          <a:off x="486417" y="1020968"/>
          <a:ext cx="8041419" cy="28446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74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5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974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3216"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/>
                        <a:t>Оценка*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/>
                        <a:t>Количество публикаций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/>
                        <a:t>Участие и победа в грантах, конкурсах, премиях, НИР и ОКР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/>
                        <a:t>Участие в научных конференциях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32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rgbClr val="000000"/>
                          </a:solidFill>
                        </a:rPr>
                        <a:t>ВАК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  <a:defRPr/>
                      </a:pPr>
                      <a:r>
                        <a:rPr lang="ru-RU" sz="1600" u="none" strike="noStrike" cap="none" dirty="0" err="1">
                          <a:solidFill>
                            <a:srgbClr val="000000"/>
                          </a:solidFill>
                        </a:rPr>
                        <a:t>Scopus</a:t>
                      </a: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</a:rPr>
                        <a:t>, Web </a:t>
                      </a:r>
                      <a:r>
                        <a:rPr lang="ru-RU" sz="1600" u="none" strike="noStrike" cap="none" dirty="0" err="1">
                          <a:solidFill>
                            <a:srgbClr val="000000"/>
                          </a:solidFill>
                        </a:rPr>
                        <a:t>of</a:t>
                      </a: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</a:rPr>
                        <a:t> Science (из них Q1)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rgbClr val="000000"/>
                          </a:solidFill>
                        </a:rPr>
                        <a:t>РИНЦ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67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rgbClr val="000000"/>
                          </a:solidFill>
                        </a:rPr>
                        <a:t>удовл.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</a:rPr>
                        <a:t>0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</a:rPr>
                        <a:t>1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264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rgbClr val="000000"/>
                          </a:solidFill>
                        </a:rPr>
                        <a:t>хор.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</a:rPr>
                        <a:t>-**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4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885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rgbClr val="000000"/>
                          </a:solidFill>
                        </a:rPr>
                        <a:t>отл.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</a:rPr>
                        <a:t>-**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6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804">
                <a:tc gridSpan="6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</a:rPr>
                        <a:t>Личные показатели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52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?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?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 dirty="0">
                          <a:solidFill>
                            <a:schemeClr val="accent1"/>
                          </a:solidFill>
                        </a:rPr>
                        <a:t>? (Q1)</a:t>
                      </a:r>
                      <a:endParaRPr sz="1600" u="none" strike="noStrike" cap="none" dirty="0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?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?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 dirty="0">
                          <a:solidFill>
                            <a:schemeClr val="accent1"/>
                          </a:solidFill>
                        </a:rPr>
                        <a:t>?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Google Shape;124;p11"/>
          <p:cNvSpPr txBox="1"/>
          <p:nvPr/>
        </p:nvSpPr>
        <p:spPr bwMode="auto">
          <a:xfrm>
            <a:off x="378978" y="4368832"/>
            <a:ext cx="8130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Готовность текста диссертации: </a:t>
            </a:r>
            <a:r>
              <a:rPr lang="ru-RU" sz="1400" b="0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…. % 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ru-RU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удовл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– </a:t>
            </a:r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55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%, хор. – </a:t>
            </a:r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5%, </a:t>
            </a:r>
            <a:r>
              <a:rPr lang="ru-RU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отл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– </a:t>
            </a:r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5%)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Google Shape;127;p11"/>
          <p:cNvSpPr txBox="1"/>
          <p:nvPr/>
        </p:nvSpPr>
        <p:spPr bwMode="auto">
          <a:xfrm>
            <a:off x="386193" y="3860482"/>
            <a:ext cx="85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r>
              <a:rPr lang="ru-RU" sz="1200" b="0" i="0" u="none" strike="noStrike" cap="none" dirty="0">
                <a:solidFill>
                  <a:srgbClr val="FF0030"/>
                </a:solidFill>
                <a:latin typeface="Calibri"/>
                <a:ea typeface="Calibri"/>
                <a:cs typeface="Calibri"/>
              </a:rPr>
              <a:t>Заполнить нижнюю строку, верхние строки таблицы не удалять! Укажите показатели ПО ТЕМЕ ДИССЕРТАЦИИ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r>
              <a:rPr lang="ru-RU" sz="1200" b="0" i="0" u="none" strike="noStrike" cap="none" dirty="0">
                <a:solidFill>
                  <a:srgbClr val="FF0030"/>
                </a:solidFill>
                <a:latin typeface="Calibri"/>
                <a:ea typeface="Calibri"/>
                <a:cs typeface="Calibri"/>
              </a:rPr>
              <a:t> за ВЕСЬ период обучения. </a:t>
            </a:r>
            <a:r>
              <a:rPr lang="ru-RU" sz="1200" b="0" i="0" u="none" strike="noStrike" cap="none" dirty="0">
                <a:solidFill>
                  <a:srgbClr val="FF0030"/>
                </a:solidFill>
                <a:latin typeface="Calibri"/>
                <a:ea typeface="Calibri"/>
                <a:cs typeface="Calibri"/>
                <a:sym typeface="Calibri"/>
              </a:rPr>
              <a:t>Указывать только опубликованные статьи!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" name="Google Shape;125;p11">
            <a:extLst>
              <a:ext uri="{FF2B5EF4-FFF2-40B4-BE49-F238E27FC236}">
                <a16:creationId xmlns:a16="http://schemas.microsoft.com/office/drawing/2014/main" id="{AF2170EF-D0DE-A508-1817-4BDC703B7070}"/>
              </a:ext>
            </a:extLst>
          </p:cNvPr>
          <p:cNvSpPr/>
          <p:nvPr/>
        </p:nvSpPr>
        <p:spPr>
          <a:xfrm>
            <a:off x="203615" y="4676609"/>
            <a:ext cx="97478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 - Требования Приложения 1 Положения ДП-СМК-368-15-2018 (</a:t>
            </a:r>
            <a:r>
              <a:rPr lang="ru-RU" sz="1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http://aspirantura.ifmo.ru/?main=27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 - показатель не оценивается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Выходные данные научных публикаций за  по теме диссертации отдельно: </a:t>
            </a:r>
            <a:r>
              <a:rPr lang="ru-RU" sz="2000" b="0" dirty="0" err="1">
                <a:solidFill>
                  <a:srgbClr val="000000"/>
                </a:solidFill>
                <a:latin typeface="Calibri"/>
                <a:cs typeface="Calibri"/>
              </a:rPr>
              <a:t>Scopus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 (с указанием Q1), ВАК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 bwMode="auto">
          <a:xfrm>
            <a:off x="457200" y="943208"/>
            <a:ext cx="8171543" cy="3875536"/>
          </a:xfrm>
        </p:spPr>
        <p:txBody>
          <a:bodyPr>
            <a:norm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Статьи в журналах, входящих в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Scopus</a:t>
            </a: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/</a:t>
            </a:r>
            <a:r>
              <a:rPr lang="ru-RU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WoS</a:t>
            </a: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* (с указанием % личного вклада аспиранта):</a:t>
            </a:r>
            <a:endParaRPr dirty="0"/>
          </a:p>
          <a:p>
            <a:pPr marL="3429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Authors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Journal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объем выполненной работы в </a:t>
            </a:r>
            <a:r>
              <a:rPr lang="ru-RU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“оценка личного вклада в страницах / кол-во страниц в </a:t>
            </a:r>
            <a:r>
              <a:rPr lang="ru-RU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5"/>
                  </a:ext>
                </a:extLst>
              </a:rPr>
              <a:t>публикации</a:t>
            </a:r>
            <a:r>
              <a:rPr lang="ru-RU" sz="1400" b="1" i="1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ru-RU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ru-RU" sz="14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Q1 </a:t>
            </a:r>
            <a:endParaRPr lang="ru-RU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Authors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Journal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объем выполненной работы в </a:t>
            </a:r>
            <a:r>
              <a:rPr lang="ru-RU" sz="14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“о</a:t>
            </a:r>
            <a:r>
              <a:rPr lang="ru-RU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ценка личного вклада в страницах</a:t>
            </a:r>
            <a:r>
              <a:rPr lang="ru-RU" sz="14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6"/>
                  </a:ext>
                </a:extLst>
              </a:rPr>
              <a:t>/кол-во </a:t>
            </a:r>
            <a:r>
              <a:rPr lang="ru-RU" sz="1400" b="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6"/>
                  </a:ext>
                </a:extLst>
              </a:rPr>
              <a:t>стр</a:t>
            </a:r>
            <a:r>
              <a:rPr lang="ru-RU" sz="14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6"/>
                  </a:ext>
                </a:extLst>
              </a:rPr>
              <a:t> в публикации</a:t>
            </a:r>
            <a:r>
              <a:rPr lang="ru-RU" sz="1400" b="1" i="1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ru-RU" sz="14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ACCEPTED </a:t>
            </a:r>
            <a:r>
              <a:rPr lang="ru-RU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SUBMITTED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published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yet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1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ru-RU" b="1" dirty="0"/>
              <a:t> аспиранту предлагается самостоятельно оценить личный вклад в написание статьи в общем объёме работ по статье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lang="ru-RU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Пример: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I.I.Ivanov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A.A.Sidorov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“Optical photonic crystals”,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PRB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(2019)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3/6, </a:t>
            </a:r>
            <a:r>
              <a:rPr lang="en-US" sz="1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lang="en-US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lang="ru-RU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Статьи в журналах из перечня ВАК*</a:t>
            </a: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(с указанием % личного вклада аспиранта)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: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1 …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2 …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lang="ru-RU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369232" y="4587911"/>
            <a:ext cx="840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/>
              <a:t>*допускается указывать подготовленные, но не опубликованные статьи, с указанием статуса публикации (например, «подготовлен черновик», «направлена в редакцию журнала», «на рецензии»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632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ru-RU" sz="1800" dirty="0">
                <a:solidFill>
                  <a:srgbClr val="000000"/>
                </a:solidFill>
              </a:rPr>
              <a:t> </a:t>
            </a:r>
            <a:br>
              <a:rPr lang="ru-RU" sz="1800" dirty="0">
                <a:solidFill>
                  <a:srgbClr val="000000"/>
                </a:solidFill>
              </a:rPr>
            </a:br>
            <a: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  <a:t>Информация об участии в конференциях, личных грантах, конкурсах, премиях, участие в НИР и ОКР  в отчетном периоде</a:t>
            </a:r>
            <a:b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</a:br>
            <a:b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</a:br>
            <a:endParaRPr sz="20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 bwMode="auto">
          <a:xfrm>
            <a:off x="457200" y="943208"/>
            <a:ext cx="8171543" cy="3875536"/>
          </a:xfrm>
        </p:spPr>
        <p:txBody>
          <a:bodyPr/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lang="ru-RU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Доклады на научных конференциях*: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1…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2…</a:t>
            </a:r>
            <a:endParaRPr lang="ru-RU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Подача на конкурсы, стипендии гранты, участие в НИОКТР: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1…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2…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127275" y="4479304"/>
            <a:ext cx="8405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/>
              <a:t>* допускается указывать поданные заявки на конференции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663</Words>
  <Application>Microsoft Office PowerPoint</Application>
  <DocSecurity>0</DocSecurity>
  <PresentationFormat>Экран (16:9)</PresentationFormat>
  <Paragraphs>108</Paragraphs>
  <Slides>12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Аттестация аспиранта 3-го года обучения ФИО   Название диссертации  Шифр специальности – специальность  научный руководитель: ФИО, уч. степень, уч. звание, должность</vt:lpstr>
      <vt:lpstr>Цели, задачи диссертационной работы</vt:lpstr>
      <vt:lpstr>Презентация PowerPoint</vt:lpstr>
      <vt:lpstr>Выполнение плана научных-исследовательских работ за 3-й год обучения (не более 1 слайда)</vt:lpstr>
      <vt:lpstr>Полученные научные результаты</vt:lpstr>
      <vt:lpstr>План научных-исследовательских работ на 3-й  год обучения</vt:lpstr>
      <vt:lpstr>Показатели результативности</vt:lpstr>
      <vt:lpstr>Выходные данные научных публикаций за  по теме диссертации отдельно: Scopus (с указанием Q1), ВАК</vt:lpstr>
      <vt:lpstr>  Информация об участии в конференциях, личных грантах, конкурсах, премиях, участие в НИР и ОКР  в отчетном периоде  </vt:lpstr>
      <vt:lpstr>Готовность к выходу на защиту в 2024 году (месяц и год защиты). Планируемый диссертационный совет.  </vt:lpstr>
      <vt:lpstr>Новая специальность и новое название диссертации </vt:lpstr>
      <vt:lpstr>Спасибо за внимание!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</dc:creator>
  <cp:keywords/>
  <dc:description/>
  <cp:lastModifiedBy>Андреева Ярослава Михайловна</cp:lastModifiedBy>
  <cp:revision>111</cp:revision>
  <dcterms:created xsi:type="dcterms:W3CDTF">2014-06-27T12:30:22Z</dcterms:created>
  <dcterms:modified xsi:type="dcterms:W3CDTF">2023-06-14T15:51:26Z</dcterms:modified>
  <cp:category/>
  <dc:identifier/>
  <cp:contentStatus/>
  <dc:language/>
  <cp:version/>
</cp:coreProperties>
</file>