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5" r:id="rId4"/>
    <p:sldId id="257" r:id="rId5"/>
    <p:sldId id="258" r:id="rId6"/>
    <p:sldId id="267" r:id="rId7"/>
    <p:sldId id="264" r:id="rId8"/>
    <p:sldId id="269" r:id="rId9"/>
    <p:sldId id="273" r:id="rId10"/>
    <p:sldId id="270" r:id="rId11"/>
    <p:sldId id="262" r:id="rId12"/>
    <p:sldId id="271" r:id="rId13"/>
    <p:sldId id="266" r:id="rId14"/>
    <p:sldId id="272" r:id="rId15"/>
    <p:sldId id="274" r:id="rId16"/>
    <p:sldId id="275" r:id="rId17"/>
    <p:sldId id="276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8" autoAdjust="0"/>
    <p:restoredTop sz="94672" autoAdjust="0"/>
  </p:normalViewPr>
  <p:slideViewPr>
    <p:cSldViewPr snapToGrid="0" snapToObjects="1" showGuides="1">
      <p:cViewPr>
        <p:scale>
          <a:sx n="77" d="100"/>
          <a:sy n="77" d="100"/>
        </p:scale>
        <p:origin x="-1104" y="-42"/>
      </p:cViewPr>
      <p:guideLst>
        <p:guide orient="horz" pos="2148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88" y="1886465"/>
            <a:ext cx="4789624" cy="19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4426297"/>
            <a:ext cx="4038600" cy="16998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2360173"/>
            <a:ext cx="3036565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132447"/>
            <a:ext cx="6400800" cy="304798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6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56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901767"/>
            <a:ext cx="6400800" cy="94099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849606"/>
            <a:ext cx="64008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  <p:pic>
        <p:nvPicPr>
          <p:cNvPr id="2" name="Picture 1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82" y="1277169"/>
            <a:ext cx="4089436" cy="16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1329895"/>
            <a:ext cx="5965438" cy="198529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6" y="3429000"/>
            <a:ext cx="5965825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  <p:pic>
        <p:nvPicPr>
          <p:cNvPr id="5" name="Picture 4" descr="ITMO_logo2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"/>
            <a:ext cx="3601115" cy="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1236509"/>
            <a:ext cx="2713244" cy="2192491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680371"/>
            <a:ext cx="8229600" cy="82731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716939"/>
            <a:ext cx="8229600" cy="79216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Контактные данные</a:t>
            </a:r>
            <a:endParaRPr lang="en-US" dirty="0" smtClean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31" y="763789"/>
            <a:ext cx="2971338" cy="12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28177"/>
            <a:ext cx="6273934" cy="37979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pic>
        <p:nvPicPr>
          <p:cNvPr id="3" name="Picture 2" descr="слоган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346582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2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234632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4384675"/>
            <a:ext cx="3027362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663"/>
            <a:ext cx="8229600" cy="827087"/>
          </a:xfrm>
        </p:spPr>
        <p:txBody>
          <a:bodyPr/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09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8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0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8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8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5" y="386556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8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5" y="5963683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8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439283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791396"/>
          </a:xfrm>
          <a:prstGeom prst="rect">
            <a:avLst/>
          </a:prstGeom>
          <a:solidFill>
            <a:srgbClr val="0230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09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0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5512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ITMO_logo3_RU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0254" cy="7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  <a:r>
              <a:rPr lang="en-US" dirty="0" smtClean="0"/>
              <a:t>, 201</a:t>
            </a:r>
            <a:r>
              <a:rPr lang="ru-RU" dirty="0" smtClean="0"/>
              <a:t>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81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слога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60460" y="1442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Наука в Античности (б):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>
                <a:solidFill>
                  <a:schemeClr val="bg1"/>
                </a:solidFill>
              </a:rPr>
              <a:t>знание» VS «мнение»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Два типа мысли в греческой философии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14149" y="2238233"/>
            <a:ext cx="3377821" cy="3037778"/>
            <a:chOff x="614149" y="2238233"/>
            <a:chExt cx="3377821" cy="3037778"/>
          </a:xfrm>
        </p:grpSpPr>
        <p:cxnSp>
          <p:nvCxnSpPr>
            <p:cNvPr id="10" name="Прямая со стрелкой 9"/>
            <p:cNvCxnSpPr/>
            <p:nvPr/>
          </p:nvCxnSpPr>
          <p:spPr>
            <a:xfrm flipH="1">
              <a:off x="2524836" y="2238233"/>
              <a:ext cx="1119116" cy="9416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4149" y="3275463"/>
              <a:ext cx="3377821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 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δόξα</a:t>
              </a:r>
              <a:endParaRPr lang="ru-RU" sz="2400" b="1" dirty="0" smtClean="0">
                <a:solidFill>
                  <a:srgbClr val="FF0000"/>
                </a:solidFill>
              </a:endParaRPr>
            </a:p>
            <a:p>
              <a:pPr algn="ctr"/>
              <a:endParaRPr lang="ru-RU" sz="2000" dirty="0"/>
            </a:p>
            <a:p>
              <a:pPr algn="ctr"/>
              <a:r>
                <a:rPr lang="ru-RU" sz="2000" dirty="0"/>
                <a:t>э</a:t>
              </a:r>
              <a:r>
                <a:rPr lang="ru-RU" sz="2000" dirty="0" smtClean="0"/>
                <a:t>мпирическое бездоказательное </a:t>
              </a:r>
              <a:r>
                <a:rPr lang="ru-RU" sz="2000" dirty="0" err="1" smtClean="0"/>
                <a:t>полузнание</a:t>
              </a:r>
              <a:r>
                <a:rPr lang="ru-RU" sz="2000" dirty="0" smtClean="0"/>
                <a:t> о преходящем и становящемся</a:t>
              </a:r>
              <a:endParaRPr lang="ru-RU" sz="20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831306" y="2238233"/>
            <a:ext cx="3227696" cy="2831489"/>
            <a:chOff x="4831306" y="2238233"/>
            <a:chExt cx="3227696" cy="2831489"/>
          </a:xfrm>
        </p:grpSpPr>
        <p:cxnSp>
          <p:nvCxnSpPr>
            <p:cNvPr id="12" name="Прямая со стрелкой 11"/>
            <p:cNvCxnSpPr/>
            <p:nvPr/>
          </p:nvCxnSpPr>
          <p:spPr>
            <a:xfrm>
              <a:off x="5117910" y="2238233"/>
              <a:ext cx="1173708" cy="9416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831306" y="3376951"/>
              <a:ext cx="322769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solidFill>
                    <a:srgbClr val="FF0000"/>
                  </a:solidFill>
                </a:rPr>
                <a:t>ἐπιστήμη</a:t>
              </a:r>
              <a:r>
                <a:rPr lang="ru-RU" sz="24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endParaRPr lang="ru-RU" sz="2000" dirty="0"/>
            </a:p>
            <a:p>
              <a:pPr algn="ctr"/>
              <a:r>
                <a:rPr lang="ru-RU" sz="2000" dirty="0"/>
                <a:t>т</a:t>
              </a:r>
              <a:r>
                <a:rPr lang="ru-RU" sz="2000" dirty="0" smtClean="0"/>
                <a:t>еоретическое доказательное познание истинного положения дел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71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слога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1272" y="1616953"/>
            <a:ext cx="215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Элеатская школа (</a:t>
            </a:r>
            <a:r>
              <a:rPr lang="ru-RU" sz="2000" b="1" dirty="0" err="1" smtClean="0">
                <a:solidFill>
                  <a:srgbClr val="FF0000"/>
                </a:solidFill>
              </a:rPr>
              <a:t>Парменид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и Зенон)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5082" y="1965278"/>
            <a:ext cx="2961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Ионийская школа </a:t>
            </a:r>
          </a:p>
          <a:p>
            <a:pPr algn="ctr"/>
            <a:r>
              <a:rPr lang="ru-RU" sz="2000" dirty="0"/>
              <a:t>(</a:t>
            </a:r>
            <a:r>
              <a:rPr lang="ru-RU" sz="2000" dirty="0" smtClean="0"/>
              <a:t>в том числе </a:t>
            </a:r>
            <a:r>
              <a:rPr lang="ru-RU" sz="2000" b="1" dirty="0" smtClean="0">
                <a:solidFill>
                  <a:srgbClr val="FF0000"/>
                </a:solidFill>
              </a:rPr>
              <a:t>Гераклит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60460" y="1442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Наука в Античности (б):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>
                <a:solidFill>
                  <a:schemeClr val="bg1"/>
                </a:solidFill>
              </a:rPr>
              <a:t>знание» VS «мнение»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9090" y="2006221"/>
            <a:ext cx="197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Пифагор</a:t>
            </a:r>
            <a:r>
              <a:rPr lang="ru-RU" sz="2000" dirty="0" smtClean="0"/>
              <a:t> и пифагорейцы</a:t>
            </a:r>
            <a:endParaRPr lang="ru-RU" sz="20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555864" y="1359639"/>
            <a:ext cx="1" cy="618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80"/>
          <p:cNvGrpSpPr/>
          <p:nvPr/>
        </p:nvGrpSpPr>
        <p:grpSpPr>
          <a:xfrm>
            <a:off x="2240966" y="4494214"/>
            <a:ext cx="4388124" cy="1640259"/>
            <a:chOff x="2240966" y="4494214"/>
            <a:chExt cx="4388124" cy="1640259"/>
          </a:xfrm>
        </p:grpSpPr>
        <p:sp>
          <p:nvSpPr>
            <p:cNvPr id="18" name="TextBox 17"/>
            <p:cNvSpPr txBox="1"/>
            <p:nvPr/>
          </p:nvSpPr>
          <p:spPr>
            <a:xfrm>
              <a:off x="4083783" y="5226532"/>
              <a:ext cx="25453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/>
                <a:t>Академия </a:t>
              </a:r>
              <a:endParaRPr lang="ru-RU" sz="2000" b="1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40966" y="5426587"/>
              <a:ext cx="2150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FF0000"/>
                  </a:solidFill>
                </a:rPr>
                <a:t>Аристотель </a:t>
              </a:r>
            </a:p>
            <a:p>
              <a:pPr algn="ctr"/>
              <a:r>
                <a:rPr lang="ru-RU" sz="2000" dirty="0" smtClean="0"/>
                <a:t>и перипатетики</a:t>
              </a:r>
              <a:endParaRPr lang="ru-RU" sz="2000" dirty="0"/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4317806" y="4494214"/>
              <a:ext cx="945473" cy="8138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H="1">
              <a:off x="3562063" y="4568801"/>
              <a:ext cx="259310" cy="8577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 стрелкой 36"/>
          <p:cNvCxnSpPr/>
          <p:nvPr/>
        </p:nvCxnSpPr>
        <p:spPr>
          <a:xfrm flipH="1">
            <a:off x="4391165" y="2751794"/>
            <a:ext cx="2846911" cy="161695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98996" y="3560270"/>
            <a:ext cx="7366331" cy="1747813"/>
            <a:chOff x="98996" y="3560270"/>
            <a:chExt cx="7366331" cy="1747813"/>
          </a:xfrm>
        </p:grpSpPr>
        <p:sp>
          <p:nvSpPr>
            <p:cNvPr id="13" name="TextBox 12"/>
            <p:cNvSpPr txBox="1"/>
            <p:nvPr/>
          </p:nvSpPr>
          <p:spPr>
            <a:xfrm>
              <a:off x="4708481" y="3806324"/>
              <a:ext cx="27568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Киники</a:t>
              </a:r>
              <a:endParaRPr lang="ru-RU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8996" y="4292420"/>
              <a:ext cx="25596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Сократические школы (в </a:t>
              </a:r>
              <a:r>
                <a:rPr lang="ru-RU" sz="2000" dirty="0" err="1" smtClean="0"/>
                <a:t>Мегарах</a:t>
              </a:r>
              <a:r>
                <a:rPr lang="ru-RU" sz="2000" dirty="0" smtClean="0"/>
                <a:t>, Элиде, </a:t>
              </a:r>
              <a:r>
                <a:rPr lang="ru-RU" sz="2000" dirty="0" err="1" smtClean="0"/>
                <a:t>Кирене</a:t>
              </a:r>
              <a:r>
                <a:rPr lang="ru-RU" sz="2000" dirty="0" smtClean="0"/>
                <a:t>)</a:t>
              </a:r>
              <a:endParaRPr lang="ru-RU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7971" y="4168691"/>
              <a:ext cx="2545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FF0000"/>
                  </a:solidFill>
                </a:rPr>
                <a:t>Платон</a:t>
              </a:r>
              <a:endParaRPr lang="ru-RU" sz="20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Прямая со стрелкой 26"/>
            <p:cNvCxnSpPr>
              <a:stCxn id="12" idx="2"/>
            </p:cNvCxnSpPr>
            <p:nvPr/>
          </p:nvCxnSpPr>
          <p:spPr>
            <a:xfrm flipH="1">
              <a:off x="4157811" y="3601447"/>
              <a:ext cx="782675" cy="6049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5003969" y="3601447"/>
              <a:ext cx="696034" cy="2273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H="1">
              <a:off x="2240966" y="3560270"/>
              <a:ext cx="2447036" cy="1008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Группа 75"/>
          <p:cNvGrpSpPr/>
          <p:nvPr/>
        </p:nvGrpSpPr>
        <p:grpSpPr>
          <a:xfrm>
            <a:off x="402995" y="2673164"/>
            <a:ext cx="1951628" cy="974450"/>
            <a:chOff x="402995" y="2673164"/>
            <a:chExt cx="1951628" cy="974450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1555864" y="2673164"/>
              <a:ext cx="0" cy="5743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02995" y="3247504"/>
              <a:ext cx="1951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</a:rPr>
                <a:t>Анаксагор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074460" y="2893561"/>
            <a:ext cx="4244449" cy="707886"/>
            <a:chOff x="2074460" y="2893561"/>
            <a:chExt cx="4244449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3562063" y="2893561"/>
              <a:ext cx="2756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Софисты и </a:t>
              </a:r>
            </a:p>
            <a:p>
              <a:pPr algn="ctr"/>
              <a:r>
                <a:rPr lang="ru-RU" sz="2000" b="1" dirty="0" smtClean="0">
                  <a:solidFill>
                    <a:srgbClr val="FF0000"/>
                  </a:solidFill>
                </a:rPr>
                <a:t>Сократ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2074460" y="3434243"/>
              <a:ext cx="23167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73"/>
          <p:cNvGrpSpPr/>
          <p:nvPr/>
        </p:nvGrpSpPr>
        <p:grpSpPr>
          <a:xfrm>
            <a:off x="466090" y="999942"/>
            <a:ext cx="8253485" cy="413087"/>
            <a:chOff x="466090" y="999942"/>
            <a:chExt cx="8253485" cy="413087"/>
          </a:xfrm>
        </p:grpSpPr>
        <p:sp>
          <p:nvSpPr>
            <p:cNvPr id="7" name="TextBox 6"/>
            <p:cNvSpPr txBox="1"/>
            <p:nvPr/>
          </p:nvSpPr>
          <p:spPr>
            <a:xfrm>
              <a:off x="6508638" y="999942"/>
              <a:ext cx="2210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Семеро мудрецов </a:t>
              </a:r>
              <a:endParaRPr lang="ru-RU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6090" y="1012919"/>
              <a:ext cx="22518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FF0000"/>
                  </a:solidFill>
                </a:rPr>
                <a:t>Фалес </a:t>
              </a: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flipH="1">
              <a:off x="2074460" y="1212974"/>
              <a:ext cx="4244449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Прямая со стрелкой 58"/>
          <p:cNvCxnSpPr/>
          <p:nvPr/>
        </p:nvCxnSpPr>
        <p:spPr>
          <a:xfrm flipH="1">
            <a:off x="7238076" y="3601447"/>
            <a:ext cx="717898" cy="690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5351986" y="3111690"/>
            <a:ext cx="3580474" cy="535924"/>
            <a:chOff x="5351986" y="3111690"/>
            <a:chExt cx="3580474" cy="535924"/>
          </a:xfrm>
        </p:grpSpPr>
        <p:sp>
          <p:nvSpPr>
            <p:cNvPr id="57" name="TextBox 56"/>
            <p:cNvSpPr txBox="1"/>
            <p:nvPr/>
          </p:nvSpPr>
          <p:spPr>
            <a:xfrm>
              <a:off x="7307372" y="3247504"/>
              <a:ext cx="1625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 smtClean="0">
                  <a:solidFill>
                    <a:srgbClr val="FF0000"/>
                  </a:solidFill>
                </a:rPr>
                <a:t>Демокрит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 flipH="1" flipV="1">
              <a:off x="5351986" y="3111690"/>
              <a:ext cx="1886090" cy="33586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 стрелкой 64"/>
          <p:cNvCxnSpPr/>
          <p:nvPr/>
        </p:nvCxnSpPr>
        <p:spPr>
          <a:xfrm flipH="1">
            <a:off x="5814621" y="4997694"/>
            <a:ext cx="1964604" cy="3103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5567618" y="4168691"/>
            <a:ext cx="3840452" cy="975395"/>
            <a:chOff x="5567618" y="4168691"/>
            <a:chExt cx="3840452" cy="975395"/>
          </a:xfrm>
        </p:grpSpPr>
        <p:sp>
          <p:nvSpPr>
            <p:cNvPr id="16" name="TextBox 15"/>
            <p:cNvSpPr txBox="1"/>
            <p:nvPr/>
          </p:nvSpPr>
          <p:spPr>
            <a:xfrm>
              <a:off x="5567618" y="4168691"/>
              <a:ext cx="3479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Эпикурейцы</a:t>
              </a:r>
              <a:endParaRPr lang="ru-RU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8076" y="4743976"/>
              <a:ext cx="2169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Скептики</a:t>
              </a:r>
              <a:endParaRPr lang="ru-RU" sz="2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40948" y="4587478"/>
              <a:ext cx="1683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Стоики</a:t>
              </a:r>
              <a:endParaRPr lang="ru-RU" sz="2000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70" name="Стрелка вниз 69"/>
          <p:cNvSpPr/>
          <p:nvPr/>
        </p:nvSpPr>
        <p:spPr>
          <a:xfrm>
            <a:off x="3232812" y="6134473"/>
            <a:ext cx="458906" cy="7235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5003969" y="5780530"/>
            <a:ext cx="655091" cy="10774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низ 71"/>
          <p:cNvSpPr/>
          <p:nvPr/>
        </p:nvSpPr>
        <p:spPr>
          <a:xfrm>
            <a:off x="6034380" y="4987588"/>
            <a:ext cx="334059" cy="17999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>
            <a:off x="3990625" y="4587478"/>
            <a:ext cx="405662" cy="22705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Группа 85"/>
          <p:cNvGrpSpPr/>
          <p:nvPr/>
        </p:nvGrpSpPr>
        <p:grpSpPr>
          <a:xfrm>
            <a:off x="289338" y="4568801"/>
            <a:ext cx="3272725" cy="1611839"/>
            <a:chOff x="289338" y="4568801"/>
            <a:chExt cx="3272725" cy="1611839"/>
          </a:xfrm>
        </p:grpSpPr>
        <p:cxnSp>
          <p:nvCxnSpPr>
            <p:cNvPr id="83" name="Прямая со стрелкой 82"/>
            <p:cNvCxnSpPr/>
            <p:nvPr/>
          </p:nvCxnSpPr>
          <p:spPr>
            <a:xfrm flipH="1">
              <a:off x="1555864" y="4568801"/>
              <a:ext cx="2006199" cy="11539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89338" y="5780530"/>
              <a:ext cx="1951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/>
                <a:t>Неоплатоники</a:t>
              </a:r>
              <a:endParaRPr lang="ru-RU" sz="2000" b="1" i="1" dirty="0"/>
            </a:p>
          </p:txBody>
        </p:sp>
      </p:grpSp>
      <p:sp>
        <p:nvSpPr>
          <p:cNvPr id="87" name="Стрелка вниз 86"/>
          <p:cNvSpPr/>
          <p:nvPr/>
        </p:nvSpPr>
        <p:spPr>
          <a:xfrm>
            <a:off x="1555864" y="6180640"/>
            <a:ext cx="518596" cy="6773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6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70" grpId="0" animBg="1"/>
      <p:bldP spid="71" grpId="0" animBg="1"/>
      <p:bldP spid="72" grpId="0" animBg="1"/>
      <p:bldP spid="73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7668" y="1442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Наука в Средние века: от религиозных догм к автономии университетов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445" y="1719618"/>
            <a:ext cx="81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Научное знание Средневековья выражается понятиями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doctrina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и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scientia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см. </a:t>
            </a:r>
            <a:r>
              <a:rPr lang="ru-RU" sz="2000" b="1" dirty="0" smtClean="0"/>
              <a:t>М. Хайдеггер </a:t>
            </a:r>
            <a:r>
              <a:rPr lang="ru-RU" sz="2000" dirty="0" smtClean="0"/>
              <a:t>«Время картины мира»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1445" y="2800350"/>
            <a:ext cx="4490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Источник знания – </a:t>
            </a:r>
            <a:r>
              <a:rPr lang="ru-RU" sz="2000" u="sng" dirty="0" smtClean="0"/>
              <a:t>божественное откровение</a:t>
            </a:r>
            <a:r>
              <a:rPr lang="ru-RU" sz="2000" dirty="0" smtClean="0"/>
              <a:t>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Наука Средневековья – это </a:t>
            </a:r>
            <a:r>
              <a:rPr lang="ru-RU" sz="2000" u="sng" dirty="0" smtClean="0"/>
              <a:t>авторитетное знание</a:t>
            </a:r>
            <a:r>
              <a:rPr lang="ru-RU" sz="2000" dirty="0" smtClean="0"/>
              <a:t>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Способ познания – это </a:t>
            </a:r>
            <a:r>
              <a:rPr lang="ru-RU" sz="2000" u="sng" dirty="0" smtClean="0"/>
              <a:t>толкование Божественного писания </a:t>
            </a:r>
            <a:r>
              <a:rPr lang="ru-RU" sz="2000" dirty="0" smtClean="0"/>
              <a:t>(</a:t>
            </a:r>
            <a:r>
              <a:rPr lang="ru-RU" sz="2000" b="1" i="1" dirty="0" smtClean="0"/>
              <a:t>герменевтика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30557" y="2816556"/>
            <a:ext cx="32891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Важнейшие эпистемологические вехи</a:t>
            </a:r>
            <a:r>
              <a:rPr lang="ru-RU" sz="2000" dirty="0" smtClean="0"/>
              <a:t>: 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Спор об универсалиях;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Догмат о </a:t>
            </a:r>
            <a:r>
              <a:rPr lang="en-US" sz="2000" b="1" dirty="0" err="1" smtClean="0"/>
              <a:t>Filioque</a:t>
            </a:r>
            <a:r>
              <a:rPr lang="en-US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Христианизация Аристотеля св. Фомой Аквинским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904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670749" y="2647665"/>
            <a:ext cx="4148919" cy="3698543"/>
            <a:chOff x="4670749" y="2647665"/>
            <a:chExt cx="4148919" cy="3698543"/>
          </a:xfrm>
        </p:grpSpPr>
        <p:sp>
          <p:nvSpPr>
            <p:cNvPr id="6" name="Овал 5"/>
            <p:cNvSpPr/>
            <p:nvPr/>
          </p:nvSpPr>
          <p:spPr>
            <a:xfrm>
              <a:off x="4670749" y="2647665"/>
              <a:ext cx="4148919" cy="3698543"/>
            </a:xfrm>
            <a:prstGeom prst="ellipse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84896" y="3066642"/>
              <a:ext cx="29206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Мета-физический мир (Покой-Причины)</a:t>
              </a:r>
            </a:p>
            <a:p>
              <a:pPr algn="ctr"/>
              <a:r>
                <a:rPr lang="ru-RU" sz="2000" b="1" dirty="0" smtClean="0"/>
                <a:t>Бог-</a:t>
              </a:r>
              <a:r>
                <a:rPr lang="ru-RU" sz="2000" b="1" dirty="0" err="1" smtClean="0"/>
                <a:t>Перводвижитель</a:t>
              </a:r>
              <a:endParaRPr lang="ru-RU" sz="2000" b="1" dirty="0"/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Физика Средневековья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(Аристотель-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Аквинат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7668" y="1442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Наука в Средние века: от религиозных догм к автономии университетов</a:t>
            </a:r>
          </a:p>
        </p:txBody>
      </p:sp>
      <p:pic>
        <p:nvPicPr>
          <p:cNvPr id="5122" name="Picture 2" descr="C:\Users\Aleister\Desktop\АСПИРАНТУРА\для презентаций\лекция 2\physic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8" y="2364581"/>
            <a:ext cx="3810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769393" y="4150545"/>
            <a:ext cx="1951629" cy="1856095"/>
            <a:chOff x="6332558" y="3780430"/>
            <a:chExt cx="1951629" cy="1856095"/>
          </a:xfrm>
        </p:grpSpPr>
        <p:sp>
          <p:nvSpPr>
            <p:cNvPr id="14" name="Овал 13"/>
            <p:cNvSpPr/>
            <p:nvPr/>
          </p:nvSpPr>
          <p:spPr>
            <a:xfrm>
              <a:off x="6332558" y="3780430"/>
              <a:ext cx="1951629" cy="18560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87702" y="4243210"/>
              <a:ext cx="16959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Физический мир</a:t>
              </a:r>
            </a:p>
            <a:p>
              <a:pPr algn="ctr"/>
              <a:r>
                <a:rPr lang="ru-RU" sz="2000" b="1" dirty="0" smtClean="0"/>
                <a:t>(Движение-</a:t>
              </a:r>
            </a:p>
            <a:p>
              <a:pPr algn="ctr"/>
              <a:r>
                <a:rPr lang="ru-RU" sz="2000" b="1" dirty="0" smtClean="0"/>
                <a:t>Становление)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358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47668" y="1442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Наука в Средние века: от религиозных догм к автономии университетов</a:t>
            </a:r>
          </a:p>
        </p:txBody>
      </p:sp>
      <p:pic>
        <p:nvPicPr>
          <p:cNvPr id="6146" name="Picture 2" descr="C:\Users\Aleister\Desktop\АСПИРАНТУРА\для презентаций\лекция 2\University 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1" y="945169"/>
            <a:ext cx="7883775" cy="591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47668" y="1442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Наука в Средние века: от религиозных догм к автономии университетов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0310" y="900745"/>
            <a:ext cx="66601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FF0000"/>
                </a:solidFill>
              </a:rPr>
              <a:t>Алхимия и герметика</a:t>
            </a:r>
            <a:endParaRPr lang="ru-RU" sz="3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leister\Desktop\АСПИРАНТУРА\для презентаций\лекция 2\el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00" y="4180682"/>
            <a:ext cx="4295831" cy="248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leister\Desktop\АСПИРАНТУРА\для презентаций\лекция 2\Her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3" y="1748221"/>
            <a:ext cx="4031315" cy="318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3327" y="1748221"/>
            <a:ext cx="4326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Герметика получила свое название по имени легендарного мага </a:t>
            </a:r>
            <a:r>
              <a:rPr lang="ru-RU" sz="2000" b="1" dirty="0" smtClean="0"/>
              <a:t>Гермеса Трисмегиста (</a:t>
            </a:r>
            <a:r>
              <a:rPr lang="ru-RU" sz="2000" b="1" dirty="0" err="1" smtClean="0"/>
              <a:t>Триждывеличайшего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64777" y="3141510"/>
            <a:ext cx="4688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 одной стороны, Гермесу приписывались многие алхимические трактаты (традиция авторитета)…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16353" y="5268036"/>
            <a:ext cx="4276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…с другой – появляется тенденция к экспериментальному знанию (Роджер Бэкон, Парацельс, Джон </a:t>
            </a:r>
            <a:r>
              <a:rPr lang="ru-RU" sz="2000" i="1" dirty="0" err="1" smtClean="0"/>
              <a:t>Ди</a:t>
            </a:r>
            <a:r>
              <a:rPr lang="ru-RU" sz="2000" i="1" dirty="0" smtClean="0"/>
              <a:t> и другие)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7355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47668" y="1442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Как выполнять экзаменационное задание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614" y="1132764"/>
            <a:ext cx="83010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Пример экзаменационного задания</a:t>
            </a:r>
            <a:r>
              <a:rPr lang="ru-RU" sz="2000" dirty="0"/>
              <a:t>: </a:t>
            </a:r>
          </a:p>
          <a:p>
            <a:pPr algn="ctr"/>
            <a:r>
              <a:rPr lang="ru-RU" sz="2000" b="1" i="1" dirty="0"/>
              <a:t>Раскройте понятие антропоцентризма в его отношении к классическому естествознанию  XVII—XVIII в</a:t>
            </a:r>
            <a:r>
              <a:rPr lang="ru-RU" b="1" i="1" dirty="0" smtClean="0"/>
              <a:t>.</a:t>
            </a:r>
          </a:p>
          <a:p>
            <a:pPr algn="ctr"/>
            <a:endParaRPr lang="ru-RU" b="1" i="1" dirty="0"/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Предполагаемый ответ</a:t>
            </a:r>
            <a:r>
              <a:rPr lang="ru-RU" b="1" i="1" dirty="0" smtClean="0"/>
              <a:t>:</a:t>
            </a:r>
          </a:p>
          <a:p>
            <a:pPr algn="ctr"/>
            <a:r>
              <a:rPr lang="ru-RU" b="1" i="1" dirty="0" smtClean="0"/>
              <a:t>Антропоцентризм</a:t>
            </a:r>
            <a:r>
              <a:rPr lang="ru-RU" b="1" i="1" dirty="0"/>
              <a:t>: человек дает миру правило и закон. — Экспериментальные установки на научное познание мира. — Секуляризация знания (книга природы написана на языке математики). — </a:t>
            </a:r>
            <a:r>
              <a:rPr lang="ru-RU" b="1" i="1" dirty="0" smtClean="0"/>
              <a:t>Формирование </a:t>
            </a:r>
            <a:r>
              <a:rPr lang="ru-RU" b="1" i="1" dirty="0"/>
              <a:t>представлений о научном естествознании в XVII веке: Коперник, Галилей, Ньютон. — Феномен </a:t>
            </a:r>
            <a:r>
              <a:rPr lang="ru-RU" b="1" i="1" dirty="0" smtClean="0"/>
              <a:t>математического </a:t>
            </a:r>
            <a:r>
              <a:rPr lang="ru-RU" b="1" i="1" dirty="0"/>
              <a:t>естествознания. — Законы Нью-тона позволяют построить систему мира помимо сверхъестественной фигуры  Бога. — Истина как достоверность. (7 позиций</a:t>
            </a:r>
            <a:r>
              <a:rPr lang="ru-RU" b="1" i="1" dirty="0" smtClean="0"/>
              <a:t>).</a:t>
            </a:r>
          </a:p>
          <a:p>
            <a:pPr algn="ctr"/>
            <a:endParaRPr lang="ru-RU" b="1" i="1" dirty="0"/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Возможные ключевые слова</a:t>
            </a:r>
            <a:r>
              <a:rPr lang="ru-RU" b="1" i="1" dirty="0" smtClean="0"/>
              <a:t>:</a:t>
            </a:r>
          </a:p>
          <a:p>
            <a:pPr algn="ctr"/>
            <a:r>
              <a:rPr lang="ru-RU" b="1" i="1" dirty="0"/>
              <a:t>Антропоцентризм Нового времени; </a:t>
            </a:r>
            <a:r>
              <a:rPr lang="ru-RU" b="1" i="1" dirty="0" err="1" smtClean="0"/>
              <a:t>космоцентризм</a:t>
            </a:r>
            <a:r>
              <a:rPr lang="ru-RU" b="1" i="1" dirty="0" smtClean="0"/>
              <a:t> </a:t>
            </a:r>
            <a:r>
              <a:rPr lang="ru-RU" b="1" i="1" dirty="0"/>
              <a:t>Античности; </a:t>
            </a:r>
            <a:r>
              <a:rPr lang="ru-RU" b="1" i="1" dirty="0" err="1"/>
              <a:t>теоцентризм</a:t>
            </a:r>
            <a:r>
              <a:rPr lang="ru-RU" b="1" i="1" dirty="0"/>
              <a:t> Средних веков; эксперимент; </a:t>
            </a:r>
            <a:r>
              <a:rPr lang="ru-RU" b="1" i="1" dirty="0" smtClean="0"/>
              <a:t>секуляризация</a:t>
            </a:r>
            <a:r>
              <a:rPr lang="ru-RU" b="1" i="1" dirty="0"/>
              <a:t>; математическое естествознание; истина как достоверность; научная </a:t>
            </a:r>
            <a:r>
              <a:rPr lang="ru-RU" b="1" i="1" dirty="0" smtClean="0"/>
              <a:t>картина </a:t>
            </a:r>
            <a:r>
              <a:rPr lang="ru-RU" b="1" i="1" dirty="0"/>
              <a:t>мира; учение о методе; </a:t>
            </a:r>
            <a:r>
              <a:rPr lang="ru-RU" b="1" i="1" dirty="0" smtClean="0"/>
              <a:t>классическая </a:t>
            </a:r>
            <a:r>
              <a:rPr lang="ru-RU" b="1" i="1" dirty="0"/>
              <a:t>наука.</a:t>
            </a:r>
          </a:p>
        </p:txBody>
      </p:sp>
    </p:spTree>
    <p:extLst>
      <p:ext uri="{BB962C8B-B14F-4D97-AF65-F5344CB8AC3E}">
        <p14:creationId xmlns:p14="http://schemas.microsoft.com/office/powerpoint/2010/main" val="1837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Спасибо за внимание</a:t>
            </a:r>
            <a:r>
              <a:rPr lang="en-US" dirty="0" smtClean="0">
                <a:solidFill>
                  <a:schemeClr val="accent1"/>
                </a:solidFill>
              </a:rPr>
              <a:t>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camenes@yandex.ru</a:t>
            </a:r>
            <a:endParaRPr lang="pl-PL" dirty="0"/>
          </a:p>
          <a:p>
            <a:r>
              <a:rPr lang="pl-PL" dirty="0"/>
              <a:t>aspirantura@mail.ifmo.ru</a:t>
            </a:r>
            <a:endParaRPr lang="en-US" dirty="0"/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1371600" y="6132447"/>
            <a:ext cx="6400800" cy="3047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Санкт-Петербург</a:t>
            </a:r>
            <a:r>
              <a:rPr lang="en-US" sz="1200" dirty="0" smtClean="0">
                <a:solidFill>
                  <a:schemeClr val="bg1"/>
                </a:solidFill>
              </a:rPr>
              <a:t>, 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  <a:r>
              <a:rPr lang="en-US" dirty="0" smtClean="0"/>
              <a:t>, 201</a:t>
            </a:r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627" y="3431267"/>
            <a:ext cx="7629097" cy="94099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Лекция 2.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Наука </a:t>
            </a:r>
            <a:r>
              <a:rPr lang="ru-RU" b="1" dirty="0"/>
              <a:t>до Нового времени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Александр Александрович Львов, к. филос. н.</a:t>
            </a:r>
            <a:endParaRPr lang="en-US" dirty="0" smtClean="0"/>
          </a:p>
          <a:p>
            <a:r>
              <a:rPr lang="en-US" dirty="0" smtClean="0"/>
              <a:t>camenes@yandex.ru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83" y="1064524"/>
            <a:ext cx="5965438" cy="56470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План лекции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696" y="2279176"/>
            <a:ext cx="7668620" cy="368082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Наука в древнейших государствах Востока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Наука в Античности (а): </a:t>
            </a:r>
            <a:r>
              <a:rPr lang="ru-RU" sz="2400" i="1" dirty="0" smtClean="0"/>
              <a:t>принципы теоретического познания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Наука в Античности (б): </a:t>
            </a:r>
            <a:r>
              <a:rPr lang="ru-RU" sz="2400" i="1" dirty="0" smtClean="0"/>
              <a:t>«знание» </a:t>
            </a:r>
            <a:r>
              <a:rPr lang="en-US" sz="2400" i="1" dirty="0" smtClean="0"/>
              <a:t>VS </a:t>
            </a:r>
            <a:r>
              <a:rPr lang="ru-RU" sz="2400" i="1" dirty="0" smtClean="0"/>
              <a:t>«мнение»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Наука в Средние века: </a:t>
            </a:r>
            <a:r>
              <a:rPr lang="ru-RU" sz="2400" i="1" dirty="0" smtClean="0"/>
              <a:t>от религиозных догм к автономии университетов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720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-3774090" y="-3854623"/>
            <a:ext cx="7548179" cy="7548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266" y="908720"/>
            <a:ext cx="2713244" cy="2192491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solidFill>
                  <a:schemeClr val="bg1"/>
                </a:solidFill>
              </a:rPr>
              <a:t>Наука в древнейших государствах Востока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ITMO_logo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"/>
          <a:stretch/>
        </p:blipFill>
        <p:spPr>
          <a:xfrm>
            <a:off x="0" y="3147"/>
            <a:ext cx="3327776" cy="905573"/>
          </a:xfrm>
          <a:prstGeom prst="rect">
            <a:avLst/>
          </a:prstGeom>
        </p:spPr>
      </p:pic>
      <p:pic>
        <p:nvPicPr>
          <p:cNvPr id="10" name="Picture 9" descr="слоган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36" y="5076407"/>
            <a:ext cx="2412864" cy="17999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3161" y="293982"/>
            <a:ext cx="57871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«Донаучное знание определяется как </a:t>
            </a:r>
            <a:r>
              <a:rPr lang="en-US" sz="2400" dirty="0" smtClean="0"/>
              <a:t>“</a:t>
            </a:r>
            <a:r>
              <a:rPr lang="ru-RU" sz="2400" b="1" dirty="0" err="1" smtClean="0">
                <a:solidFill>
                  <a:srgbClr val="FF0000"/>
                </a:solidFill>
              </a:rPr>
              <a:t>палеомышление</a:t>
            </a:r>
            <a:r>
              <a:rPr lang="en-US" sz="2400" dirty="0" smtClean="0"/>
              <a:t>”</a:t>
            </a:r>
            <a:r>
              <a:rPr lang="ru-RU" sz="2400" dirty="0" smtClean="0"/>
              <a:t>, или </a:t>
            </a:r>
            <a:r>
              <a:rPr lang="en-US" sz="2400" dirty="0" smtClean="0"/>
              <a:t>“</a:t>
            </a:r>
            <a:r>
              <a:rPr lang="ru-RU" sz="2400" b="1" dirty="0" err="1" smtClean="0">
                <a:solidFill>
                  <a:srgbClr val="FF0000"/>
                </a:solidFill>
              </a:rPr>
              <a:t>этнонаука</a:t>
            </a:r>
            <a:r>
              <a:rPr lang="en-US" sz="2400" dirty="0" smtClean="0"/>
              <a:t>”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Оно достаточно сложно и богато по содержанию и включает в себя такие, например, достижения, как сложные </a:t>
            </a:r>
            <a:r>
              <a:rPr lang="ru-RU" sz="2400" b="1" i="1" dirty="0" smtClean="0"/>
              <a:t>системы счета, солнечный и лунный календари, попытки их совмещения</a:t>
            </a:r>
            <a:r>
              <a:rPr lang="ru-RU" sz="2400" dirty="0" smtClean="0"/>
              <a:t>, а также </a:t>
            </a:r>
            <a:r>
              <a:rPr lang="ru-RU" sz="2400" b="1" i="1" dirty="0" smtClean="0"/>
              <a:t>комплексы медицинских</a:t>
            </a:r>
            <a:r>
              <a:rPr lang="ru-RU" sz="2400" dirty="0" smtClean="0"/>
              <a:t>, </a:t>
            </a:r>
            <a:r>
              <a:rPr lang="ru-RU" sz="2400" b="1" i="1" dirty="0" smtClean="0"/>
              <a:t>географических, астрономических, технических</a:t>
            </a:r>
            <a:r>
              <a:rPr lang="ru-RU" sz="2400" dirty="0" smtClean="0"/>
              <a:t> и других знаний, передаваемых </a:t>
            </a:r>
            <a:r>
              <a:rPr lang="ru-RU" sz="2400" u="sng" dirty="0" smtClean="0"/>
              <a:t>устной традицией, ритуалами и практическими действиями</a:t>
            </a:r>
            <a:r>
              <a:rPr lang="ru-RU" sz="2400" dirty="0" smtClean="0"/>
              <a:t>»</a:t>
            </a:r>
          </a:p>
          <a:p>
            <a:pPr algn="r"/>
            <a:endParaRPr lang="ru-RU" sz="2000" dirty="0" smtClean="0"/>
          </a:p>
          <a:p>
            <a:r>
              <a:rPr lang="ru-RU" sz="2000" dirty="0" smtClean="0"/>
              <a:t>Н.Ф. Бучило, И. А. Исаев </a:t>
            </a:r>
          </a:p>
          <a:p>
            <a:r>
              <a:rPr lang="ru-RU" sz="2000" dirty="0" smtClean="0"/>
              <a:t>«История и философия науки»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7213" y="4243388"/>
            <a:ext cx="2463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Древний Китай;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Древняя Индия;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Древний Египет;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Месопотамия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4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ister\Desktop\АСПИРАНТУРА\для презентаций\лекция 2\izs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9" y="3535739"/>
            <a:ext cx="3081336" cy="30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-3774090" y="-3854623"/>
            <a:ext cx="7548179" cy="7548179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TMO_logo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"/>
          <a:stretch/>
        </p:blipFill>
        <p:spPr>
          <a:xfrm>
            <a:off x="0" y="3147"/>
            <a:ext cx="3327776" cy="905573"/>
          </a:xfrm>
          <a:prstGeom prst="rect">
            <a:avLst/>
          </a:prstGeom>
        </p:spPr>
      </p:pic>
      <p:pic>
        <p:nvPicPr>
          <p:cNvPr id="10" name="Picture 9" descr="слоган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2" y="5076407"/>
            <a:ext cx="2412864" cy="1799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4737" y="294354"/>
            <a:ext cx="5016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Наука древнейших государств характеризуется</a:t>
            </a:r>
            <a:r>
              <a:rPr lang="ru-RU" sz="2000" dirty="0" smtClean="0"/>
              <a:t>: 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з</a:t>
            </a:r>
            <a:r>
              <a:rPr lang="ru-RU" sz="2000" dirty="0" smtClean="0"/>
              <a:t>акрытостью групп обладателей знания;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елигиозной составляющей знания;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потребностью в практике (</a:t>
            </a:r>
            <a:r>
              <a:rPr lang="ru-RU" sz="2000" b="1" i="1" dirty="0" err="1" smtClean="0"/>
              <a:t>рецептурность</a:t>
            </a:r>
            <a:r>
              <a:rPr lang="ru-RU" sz="2000" dirty="0" smtClean="0"/>
              <a:t> знания);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о</a:t>
            </a:r>
            <a:r>
              <a:rPr lang="ru-RU" sz="2000" dirty="0" smtClean="0"/>
              <a:t>бширным количеством разрозненных данных и фактов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07266" y="908720"/>
            <a:ext cx="2713244" cy="2192491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solidFill>
                  <a:schemeClr val="bg1"/>
                </a:solidFill>
              </a:rPr>
              <a:t>Наука в древнейших государствах Востока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Aleister\Desktop\АСПИРАНТУРА\для презентаций\лекция 2\mumm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16" y="317265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ister\Desktop\АСПИРАНТУРА\для презентаций\лекция 2\Zikkurat U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89" y="293396"/>
            <a:ext cx="5050427" cy="64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7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9229" y="191069"/>
            <a:ext cx="548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Наука в Античности (а):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принципы </a:t>
            </a:r>
            <a:r>
              <a:rPr lang="ru-RU" b="1" i="1" dirty="0">
                <a:solidFill>
                  <a:schemeClr val="bg1"/>
                </a:solidFill>
              </a:rPr>
              <a:t>теоретического познания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009356" y="3104560"/>
            <a:ext cx="1583090" cy="1567053"/>
          </a:xfrm>
          <a:custGeom>
            <a:avLst/>
            <a:gdLst>
              <a:gd name="connsiteX0" fmla="*/ 0 w 1583090"/>
              <a:gd name="connsiteY0" fmla="*/ 783527 h 1567053"/>
              <a:gd name="connsiteX1" fmla="*/ 791545 w 1583090"/>
              <a:gd name="connsiteY1" fmla="*/ 0 h 1567053"/>
              <a:gd name="connsiteX2" fmla="*/ 1583090 w 1583090"/>
              <a:gd name="connsiteY2" fmla="*/ 783527 h 1567053"/>
              <a:gd name="connsiteX3" fmla="*/ 791545 w 1583090"/>
              <a:gd name="connsiteY3" fmla="*/ 1567054 h 1567053"/>
              <a:gd name="connsiteX4" fmla="*/ 0 w 1583090"/>
              <a:gd name="connsiteY4" fmla="*/ 783527 h 15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90" h="1567053">
                <a:moveTo>
                  <a:pt x="0" y="783527"/>
                </a:moveTo>
                <a:cubicBezTo>
                  <a:pt x="0" y="350797"/>
                  <a:pt x="354387" y="0"/>
                  <a:pt x="791545" y="0"/>
                </a:cubicBezTo>
                <a:cubicBezTo>
                  <a:pt x="1228703" y="0"/>
                  <a:pt x="1583090" y="350797"/>
                  <a:pt x="1583090" y="783527"/>
                </a:cubicBezTo>
                <a:cubicBezTo>
                  <a:pt x="1583090" y="1216257"/>
                  <a:pt x="1228703" y="1567054"/>
                  <a:pt x="791545" y="1567054"/>
                </a:cubicBezTo>
                <a:cubicBezTo>
                  <a:pt x="354387" y="1567054"/>
                  <a:pt x="0" y="1216257"/>
                  <a:pt x="0" y="78352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858" tIns="262510" rIns="264858" bIns="262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b="1" kern="1200" dirty="0" smtClean="0"/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kern="1200" dirty="0" smtClean="0"/>
              <a:t>Знание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700" kern="1200" dirty="0"/>
          </a:p>
        </p:txBody>
      </p:sp>
      <p:sp>
        <p:nvSpPr>
          <p:cNvPr id="15" name="Полилиния 14"/>
          <p:cNvSpPr/>
          <p:nvPr/>
        </p:nvSpPr>
        <p:spPr>
          <a:xfrm rot="16200000">
            <a:off x="3590467" y="2505864"/>
            <a:ext cx="360148" cy="538250"/>
          </a:xfrm>
          <a:custGeom>
            <a:avLst/>
            <a:gdLst>
              <a:gd name="connsiteX0" fmla="*/ 0 w 360148"/>
              <a:gd name="connsiteY0" fmla="*/ 107650 h 538250"/>
              <a:gd name="connsiteX1" fmla="*/ 180074 w 360148"/>
              <a:gd name="connsiteY1" fmla="*/ 107650 h 538250"/>
              <a:gd name="connsiteX2" fmla="*/ 180074 w 360148"/>
              <a:gd name="connsiteY2" fmla="*/ 0 h 538250"/>
              <a:gd name="connsiteX3" fmla="*/ 360148 w 360148"/>
              <a:gd name="connsiteY3" fmla="*/ 269125 h 538250"/>
              <a:gd name="connsiteX4" fmla="*/ 180074 w 360148"/>
              <a:gd name="connsiteY4" fmla="*/ 538250 h 538250"/>
              <a:gd name="connsiteX5" fmla="*/ 180074 w 360148"/>
              <a:gd name="connsiteY5" fmla="*/ 430600 h 538250"/>
              <a:gd name="connsiteX6" fmla="*/ 0 w 360148"/>
              <a:gd name="connsiteY6" fmla="*/ 430600 h 538250"/>
              <a:gd name="connsiteX7" fmla="*/ 0 w 360148"/>
              <a:gd name="connsiteY7" fmla="*/ 107650 h 5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148" h="538250">
                <a:moveTo>
                  <a:pt x="0" y="107650"/>
                </a:moveTo>
                <a:lnTo>
                  <a:pt x="180074" y="107650"/>
                </a:lnTo>
                <a:lnTo>
                  <a:pt x="180074" y="0"/>
                </a:lnTo>
                <a:lnTo>
                  <a:pt x="360148" y="269125"/>
                </a:lnTo>
                <a:lnTo>
                  <a:pt x="180074" y="538250"/>
                </a:lnTo>
                <a:lnTo>
                  <a:pt x="180074" y="430600"/>
                </a:lnTo>
                <a:lnTo>
                  <a:pt x="0" y="430600"/>
                </a:lnTo>
                <a:lnTo>
                  <a:pt x="0" y="10765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7650" rIns="108043" bIns="10765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sp>
        <p:nvSpPr>
          <p:cNvPr id="17" name="Полилиния 16"/>
          <p:cNvSpPr/>
          <p:nvPr/>
        </p:nvSpPr>
        <p:spPr>
          <a:xfrm rot="21537302">
            <a:off x="4703893" y="3598941"/>
            <a:ext cx="334690" cy="538250"/>
          </a:xfrm>
          <a:custGeom>
            <a:avLst/>
            <a:gdLst>
              <a:gd name="connsiteX0" fmla="*/ 0 w 334690"/>
              <a:gd name="connsiteY0" fmla="*/ 107650 h 538250"/>
              <a:gd name="connsiteX1" fmla="*/ 167345 w 334690"/>
              <a:gd name="connsiteY1" fmla="*/ 107650 h 538250"/>
              <a:gd name="connsiteX2" fmla="*/ 167345 w 334690"/>
              <a:gd name="connsiteY2" fmla="*/ 0 h 538250"/>
              <a:gd name="connsiteX3" fmla="*/ 334690 w 334690"/>
              <a:gd name="connsiteY3" fmla="*/ 269125 h 538250"/>
              <a:gd name="connsiteX4" fmla="*/ 167345 w 334690"/>
              <a:gd name="connsiteY4" fmla="*/ 538250 h 538250"/>
              <a:gd name="connsiteX5" fmla="*/ 167345 w 334690"/>
              <a:gd name="connsiteY5" fmla="*/ 430600 h 538250"/>
              <a:gd name="connsiteX6" fmla="*/ 0 w 334690"/>
              <a:gd name="connsiteY6" fmla="*/ 430600 h 538250"/>
              <a:gd name="connsiteX7" fmla="*/ 0 w 334690"/>
              <a:gd name="connsiteY7" fmla="*/ 107650 h 5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690" h="538250">
                <a:moveTo>
                  <a:pt x="0" y="107650"/>
                </a:moveTo>
                <a:lnTo>
                  <a:pt x="167345" y="107650"/>
                </a:lnTo>
                <a:lnTo>
                  <a:pt x="167345" y="0"/>
                </a:lnTo>
                <a:lnTo>
                  <a:pt x="334690" y="269125"/>
                </a:lnTo>
                <a:lnTo>
                  <a:pt x="167345" y="538250"/>
                </a:lnTo>
                <a:lnTo>
                  <a:pt x="167345" y="430600"/>
                </a:lnTo>
                <a:lnTo>
                  <a:pt x="0" y="430600"/>
                </a:lnTo>
                <a:lnTo>
                  <a:pt x="0" y="10765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7650" rIns="100407" bIns="10764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sp>
        <p:nvSpPr>
          <p:cNvPr id="19" name="Полилиния 18"/>
          <p:cNvSpPr/>
          <p:nvPr/>
        </p:nvSpPr>
        <p:spPr>
          <a:xfrm rot="5400000">
            <a:off x="3628584" y="4692883"/>
            <a:ext cx="317338" cy="538250"/>
          </a:xfrm>
          <a:custGeom>
            <a:avLst/>
            <a:gdLst>
              <a:gd name="connsiteX0" fmla="*/ 0 w 317338"/>
              <a:gd name="connsiteY0" fmla="*/ 107650 h 538250"/>
              <a:gd name="connsiteX1" fmla="*/ 158669 w 317338"/>
              <a:gd name="connsiteY1" fmla="*/ 107650 h 538250"/>
              <a:gd name="connsiteX2" fmla="*/ 158669 w 317338"/>
              <a:gd name="connsiteY2" fmla="*/ 0 h 538250"/>
              <a:gd name="connsiteX3" fmla="*/ 317338 w 317338"/>
              <a:gd name="connsiteY3" fmla="*/ 269125 h 538250"/>
              <a:gd name="connsiteX4" fmla="*/ 158669 w 317338"/>
              <a:gd name="connsiteY4" fmla="*/ 538250 h 538250"/>
              <a:gd name="connsiteX5" fmla="*/ 158669 w 317338"/>
              <a:gd name="connsiteY5" fmla="*/ 430600 h 538250"/>
              <a:gd name="connsiteX6" fmla="*/ 0 w 317338"/>
              <a:gd name="connsiteY6" fmla="*/ 430600 h 538250"/>
              <a:gd name="connsiteX7" fmla="*/ 0 w 317338"/>
              <a:gd name="connsiteY7" fmla="*/ 107650 h 5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338" h="538250">
                <a:moveTo>
                  <a:pt x="0" y="107650"/>
                </a:moveTo>
                <a:lnTo>
                  <a:pt x="158669" y="107650"/>
                </a:lnTo>
                <a:lnTo>
                  <a:pt x="158669" y="0"/>
                </a:lnTo>
                <a:lnTo>
                  <a:pt x="317338" y="269125"/>
                </a:lnTo>
                <a:lnTo>
                  <a:pt x="158669" y="538250"/>
                </a:lnTo>
                <a:lnTo>
                  <a:pt x="158669" y="430600"/>
                </a:lnTo>
                <a:lnTo>
                  <a:pt x="0" y="430600"/>
                </a:lnTo>
                <a:lnTo>
                  <a:pt x="0" y="10765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7649" rIns="95200" bIns="10765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sp>
        <p:nvSpPr>
          <p:cNvPr id="21" name="Полилиния 20"/>
          <p:cNvSpPr/>
          <p:nvPr/>
        </p:nvSpPr>
        <p:spPr>
          <a:xfrm rot="62698">
            <a:off x="2535922" y="3598940"/>
            <a:ext cx="334691" cy="538251"/>
          </a:xfrm>
          <a:custGeom>
            <a:avLst/>
            <a:gdLst>
              <a:gd name="connsiteX0" fmla="*/ 0 w 334690"/>
              <a:gd name="connsiteY0" fmla="*/ 107650 h 538250"/>
              <a:gd name="connsiteX1" fmla="*/ 167345 w 334690"/>
              <a:gd name="connsiteY1" fmla="*/ 107650 h 538250"/>
              <a:gd name="connsiteX2" fmla="*/ 167345 w 334690"/>
              <a:gd name="connsiteY2" fmla="*/ 0 h 538250"/>
              <a:gd name="connsiteX3" fmla="*/ 334690 w 334690"/>
              <a:gd name="connsiteY3" fmla="*/ 269125 h 538250"/>
              <a:gd name="connsiteX4" fmla="*/ 167345 w 334690"/>
              <a:gd name="connsiteY4" fmla="*/ 538250 h 538250"/>
              <a:gd name="connsiteX5" fmla="*/ 167345 w 334690"/>
              <a:gd name="connsiteY5" fmla="*/ 430600 h 538250"/>
              <a:gd name="connsiteX6" fmla="*/ 0 w 334690"/>
              <a:gd name="connsiteY6" fmla="*/ 430600 h 538250"/>
              <a:gd name="connsiteX7" fmla="*/ 0 w 334690"/>
              <a:gd name="connsiteY7" fmla="*/ 107650 h 5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690" h="538250">
                <a:moveTo>
                  <a:pt x="334690" y="430600"/>
                </a:moveTo>
                <a:lnTo>
                  <a:pt x="167345" y="430600"/>
                </a:lnTo>
                <a:lnTo>
                  <a:pt x="167345" y="538250"/>
                </a:lnTo>
                <a:lnTo>
                  <a:pt x="0" y="269125"/>
                </a:lnTo>
                <a:lnTo>
                  <a:pt x="167345" y="0"/>
                </a:lnTo>
                <a:lnTo>
                  <a:pt x="167345" y="107650"/>
                </a:lnTo>
                <a:lnTo>
                  <a:pt x="334690" y="107650"/>
                </a:lnTo>
                <a:lnTo>
                  <a:pt x="334690" y="43060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07" tIns="107651" rIns="0" bIns="10764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grpSp>
        <p:nvGrpSpPr>
          <p:cNvPr id="24" name="Группа 23"/>
          <p:cNvGrpSpPr/>
          <p:nvPr/>
        </p:nvGrpSpPr>
        <p:grpSpPr>
          <a:xfrm>
            <a:off x="5063318" y="1815151"/>
            <a:ext cx="1897039" cy="2824093"/>
            <a:chOff x="5063318" y="1815151"/>
            <a:chExt cx="1897039" cy="2824093"/>
          </a:xfrm>
        </p:grpSpPr>
        <p:sp>
          <p:nvSpPr>
            <p:cNvPr id="18" name="Полилиния 17"/>
            <p:cNvSpPr/>
            <p:nvPr/>
          </p:nvSpPr>
          <p:spPr>
            <a:xfrm>
              <a:off x="5223567" y="3056154"/>
              <a:ext cx="1583090" cy="1583090"/>
            </a:xfrm>
            <a:custGeom>
              <a:avLst/>
              <a:gdLst>
                <a:gd name="connsiteX0" fmla="*/ 0 w 1583090"/>
                <a:gd name="connsiteY0" fmla="*/ 791545 h 1583090"/>
                <a:gd name="connsiteX1" fmla="*/ 791545 w 1583090"/>
                <a:gd name="connsiteY1" fmla="*/ 0 h 1583090"/>
                <a:gd name="connsiteX2" fmla="*/ 1583090 w 1583090"/>
                <a:gd name="connsiteY2" fmla="*/ 791545 h 1583090"/>
                <a:gd name="connsiteX3" fmla="*/ 791545 w 1583090"/>
                <a:gd name="connsiteY3" fmla="*/ 1583090 h 1583090"/>
                <a:gd name="connsiteX4" fmla="*/ 0 w 1583090"/>
                <a:gd name="connsiteY4" fmla="*/ 791545 h 158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090" h="1583090">
                  <a:moveTo>
                    <a:pt x="0" y="791545"/>
                  </a:moveTo>
                  <a:cubicBezTo>
                    <a:pt x="0" y="354387"/>
                    <a:pt x="354387" y="0"/>
                    <a:pt x="791545" y="0"/>
                  </a:cubicBezTo>
                  <a:cubicBezTo>
                    <a:pt x="1228703" y="0"/>
                    <a:pt x="1583090" y="354387"/>
                    <a:pt x="1583090" y="791545"/>
                  </a:cubicBezTo>
                  <a:cubicBezTo>
                    <a:pt x="1583090" y="1228703"/>
                    <a:pt x="1228703" y="1583090"/>
                    <a:pt x="791545" y="1583090"/>
                  </a:cubicBezTo>
                  <a:cubicBezTo>
                    <a:pt x="354387" y="1583090"/>
                    <a:pt x="0" y="1228703"/>
                    <a:pt x="0" y="7915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38" tIns="257238" rIns="257238" bIns="25723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/>
                <a:t>γνώσις</a:t>
              </a:r>
              <a:endParaRPr lang="ru-RU" sz="2000" b="1" kern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3318" y="1815151"/>
              <a:ext cx="1897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ru-RU" b="1" i="1" dirty="0"/>
                <a:t>познание в полноте его положений 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68484" y="3056154"/>
            <a:ext cx="2292825" cy="3845738"/>
            <a:chOff x="368484" y="3056154"/>
            <a:chExt cx="2292825" cy="3845738"/>
          </a:xfrm>
        </p:grpSpPr>
        <p:sp>
          <p:nvSpPr>
            <p:cNvPr id="22" name="Полилиния 21"/>
            <p:cNvSpPr/>
            <p:nvPr/>
          </p:nvSpPr>
          <p:spPr>
            <a:xfrm>
              <a:off x="795145" y="3056154"/>
              <a:ext cx="1583090" cy="1583090"/>
            </a:xfrm>
            <a:custGeom>
              <a:avLst/>
              <a:gdLst>
                <a:gd name="connsiteX0" fmla="*/ 0 w 1583090"/>
                <a:gd name="connsiteY0" fmla="*/ 791545 h 1583090"/>
                <a:gd name="connsiteX1" fmla="*/ 791545 w 1583090"/>
                <a:gd name="connsiteY1" fmla="*/ 0 h 1583090"/>
                <a:gd name="connsiteX2" fmla="*/ 1583090 w 1583090"/>
                <a:gd name="connsiteY2" fmla="*/ 791545 h 1583090"/>
                <a:gd name="connsiteX3" fmla="*/ 791545 w 1583090"/>
                <a:gd name="connsiteY3" fmla="*/ 1583090 h 1583090"/>
                <a:gd name="connsiteX4" fmla="*/ 0 w 1583090"/>
                <a:gd name="connsiteY4" fmla="*/ 791545 h 158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090" h="1583090">
                  <a:moveTo>
                    <a:pt x="0" y="791545"/>
                  </a:moveTo>
                  <a:cubicBezTo>
                    <a:pt x="0" y="354387"/>
                    <a:pt x="354387" y="0"/>
                    <a:pt x="791545" y="0"/>
                  </a:cubicBezTo>
                  <a:cubicBezTo>
                    <a:pt x="1228703" y="0"/>
                    <a:pt x="1583090" y="354387"/>
                    <a:pt x="1583090" y="791545"/>
                  </a:cubicBezTo>
                  <a:cubicBezTo>
                    <a:pt x="1583090" y="1228703"/>
                    <a:pt x="1228703" y="1583090"/>
                    <a:pt x="791545" y="1583090"/>
                  </a:cubicBezTo>
                  <a:cubicBezTo>
                    <a:pt x="354387" y="1583090"/>
                    <a:pt x="0" y="1228703"/>
                    <a:pt x="0" y="7915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38" tIns="257238" rIns="257238" bIns="25723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/>
                <a:t>ἐπιστήμη</a:t>
              </a:r>
              <a:endParaRPr lang="ru-RU" sz="2000" b="1" kern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8484" y="4870567"/>
              <a:ext cx="229282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ru-RU" b="1" i="1" dirty="0"/>
                <a:t>изучение чего-то, познание </a:t>
              </a:r>
              <a:r>
                <a:rPr lang="ru-RU" b="1" i="1" dirty="0" smtClean="0"/>
                <a:t>чего-то; </a:t>
              </a:r>
              <a:r>
                <a:rPr lang="ru-RU" b="1" i="1" dirty="0"/>
                <a:t>знание как свод положений и правил в данной области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68484" y="841943"/>
            <a:ext cx="4223962" cy="1583090"/>
            <a:chOff x="368484" y="841943"/>
            <a:chExt cx="4223962" cy="1583090"/>
          </a:xfrm>
        </p:grpSpPr>
        <p:sp>
          <p:nvSpPr>
            <p:cNvPr id="16" name="Полилиния 15"/>
            <p:cNvSpPr/>
            <p:nvPr/>
          </p:nvSpPr>
          <p:spPr>
            <a:xfrm>
              <a:off x="3009356" y="841943"/>
              <a:ext cx="1583090" cy="1583090"/>
            </a:xfrm>
            <a:custGeom>
              <a:avLst/>
              <a:gdLst>
                <a:gd name="connsiteX0" fmla="*/ 0 w 1583090"/>
                <a:gd name="connsiteY0" fmla="*/ 791545 h 1583090"/>
                <a:gd name="connsiteX1" fmla="*/ 791545 w 1583090"/>
                <a:gd name="connsiteY1" fmla="*/ 0 h 1583090"/>
                <a:gd name="connsiteX2" fmla="*/ 1583090 w 1583090"/>
                <a:gd name="connsiteY2" fmla="*/ 791545 h 1583090"/>
                <a:gd name="connsiteX3" fmla="*/ 791545 w 1583090"/>
                <a:gd name="connsiteY3" fmla="*/ 1583090 h 1583090"/>
                <a:gd name="connsiteX4" fmla="*/ 0 w 1583090"/>
                <a:gd name="connsiteY4" fmla="*/ 791545 h 158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090" h="1583090">
                  <a:moveTo>
                    <a:pt x="0" y="791545"/>
                  </a:moveTo>
                  <a:cubicBezTo>
                    <a:pt x="0" y="354387"/>
                    <a:pt x="354387" y="0"/>
                    <a:pt x="791545" y="0"/>
                  </a:cubicBezTo>
                  <a:cubicBezTo>
                    <a:pt x="1228703" y="0"/>
                    <a:pt x="1583090" y="354387"/>
                    <a:pt x="1583090" y="791545"/>
                  </a:cubicBezTo>
                  <a:cubicBezTo>
                    <a:pt x="1583090" y="1228703"/>
                    <a:pt x="1228703" y="1583090"/>
                    <a:pt x="791545" y="1583090"/>
                  </a:cubicBezTo>
                  <a:cubicBezTo>
                    <a:pt x="354387" y="1583090"/>
                    <a:pt x="0" y="1228703"/>
                    <a:pt x="0" y="7915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38" tIns="257238" rIns="257238" bIns="25723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/>
                <a:t>φρόνησις</a:t>
              </a:r>
              <a:endParaRPr lang="ru-RU" sz="2000" b="1" kern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8484" y="1214987"/>
              <a:ext cx="2402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b="1" i="1" dirty="0"/>
                <a:t>знание о должном и не должном, практическая мудрость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009356" y="5049672"/>
            <a:ext cx="3828171" cy="1803783"/>
            <a:chOff x="3009356" y="5049672"/>
            <a:chExt cx="3828171" cy="1803783"/>
          </a:xfrm>
        </p:grpSpPr>
        <p:sp>
          <p:nvSpPr>
            <p:cNvPr id="20" name="Полилиния 19"/>
            <p:cNvSpPr/>
            <p:nvPr/>
          </p:nvSpPr>
          <p:spPr>
            <a:xfrm>
              <a:off x="3009356" y="5270365"/>
              <a:ext cx="1583090" cy="1583090"/>
            </a:xfrm>
            <a:custGeom>
              <a:avLst/>
              <a:gdLst>
                <a:gd name="connsiteX0" fmla="*/ 0 w 1583090"/>
                <a:gd name="connsiteY0" fmla="*/ 791545 h 1583090"/>
                <a:gd name="connsiteX1" fmla="*/ 791545 w 1583090"/>
                <a:gd name="connsiteY1" fmla="*/ 0 h 1583090"/>
                <a:gd name="connsiteX2" fmla="*/ 1583090 w 1583090"/>
                <a:gd name="connsiteY2" fmla="*/ 791545 h 1583090"/>
                <a:gd name="connsiteX3" fmla="*/ 791545 w 1583090"/>
                <a:gd name="connsiteY3" fmla="*/ 1583090 h 1583090"/>
                <a:gd name="connsiteX4" fmla="*/ 0 w 1583090"/>
                <a:gd name="connsiteY4" fmla="*/ 791545 h 158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090" h="1583090">
                  <a:moveTo>
                    <a:pt x="0" y="791545"/>
                  </a:moveTo>
                  <a:cubicBezTo>
                    <a:pt x="0" y="354387"/>
                    <a:pt x="354387" y="0"/>
                    <a:pt x="791545" y="0"/>
                  </a:cubicBezTo>
                  <a:cubicBezTo>
                    <a:pt x="1228703" y="0"/>
                    <a:pt x="1583090" y="354387"/>
                    <a:pt x="1583090" y="791545"/>
                  </a:cubicBezTo>
                  <a:cubicBezTo>
                    <a:pt x="1583090" y="1228703"/>
                    <a:pt x="1228703" y="1583090"/>
                    <a:pt x="791545" y="1583090"/>
                  </a:cubicBezTo>
                  <a:cubicBezTo>
                    <a:pt x="354387" y="1583090"/>
                    <a:pt x="0" y="1228703"/>
                    <a:pt x="0" y="7915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38" tIns="257238" rIns="257238" bIns="25723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/>
                <a:t>μάθημα</a:t>
              </a:r>
              <a:endParaRPr lang="ru-RU" sz="2000" b="1" kern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1308" y="5049672"/>
              <a:ext cx="20062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b="1" i="1" dirty="0"/>
                <a:t>знание о чем-то</a:t>
              </a:r>
              <a:r>
                <a:rPr lang="ru-RU" b="1" i="1" dirty="0" smtClean="0"/>
                <a:t>; </a:t>
              </a:r>
              <a:r>
                <a:rPr lang="ru-RU" b="1" i="1" dirty="0"/>
                <a:t>то, чему можно научить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39229" y="191069"/>
            <a:ext cx="548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Наука в Античности (а):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принципы </a:t>
            </a:r>
            <a:r>
              <a:rPr lang="ru-RU" b="1" i="1" dirty="0">
                <a:solidFill>
                  <a:schemeClr val="bg1"/>
                </a:solidFill>
              </a:rPr>
              <a:t>теоретического познания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10524" y="1417569"/>
            <a:ext cx="3234519" cy="5036971"/>
            <a:chOff x="450376" y="1351128"/>
            <a:chExt cx="3234519" cy="5036971"/>
          </a:xfrm>
        </p:grpSpPr>
        <p:sp>
          <p:nvSpPr>
            <p:cNvPr id="3" name="TextBox 2"/>
            <p:cNvSpPr txBox="1"/>
            <p:nvPr/>
          </p:nvSpPr>
          <p:spPr>
            <a:xfrm>
              <a:off x="464023" y="1351128"/>
              <a:ext cx="3220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Фалес Милетский </a:t>
              </a:r>
            </a:p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(640</a:t>
              </a:r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/624 – 548/545 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до н.э.)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050" name="Picture 2" descr="C:\Users\Aleister\Desktop\АСПИРАНТУРА\для презентаций\лекция 2\Thal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76" y="2142694"/>
              <a:ext cx="3194667" cy="4245405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5691116" y="1351128"/>
            <a:ext cx="3234520" cy="4494331"/>
            <a:chOff x="5691116" y="1351128"/>
            <a:chExt cx="3234520" cy="4494331"/>
          </a:xfrm>
        </p:grpSpPr>
        <p:sp>
          <p:nvSpPr>
            <p:cNvPr id="5" name="TextBox 4"/>
            <p:cNvSpPr txBox="1"/>
            <p:nvPr/>
          </p:nvSpPr>
          <p:spPr>
            <a:xfrm>
              <a:off x="5691116" y="1351128"/>
              <a:ext cx="3234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Пифагор Самосский</a:t>
              </a:r>
            </a:p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(540 – 490 до н.э.)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051" name="Picture 3" descr="C:\Users\Aleister\Desktop\АСПИРАНТУРА\для презентаций\лекция 2\Pythagora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964" y="2320118"/>
              <a:ext cx="2722824" cy="352534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1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39229" y="191069"/>
            <a:ext cx="548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Наука в Античности (а):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принципы </a:t>
            </a:r>
            <a:r>
              <a:rPr lang="ru-RU" b="1" i="1" dirty="0">
                <a:solidFill>
                  <a:schemeClr val="bg1"/>
                </a:solidFill>
              </a:rPr>
              <a:t>теоретического познания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495419" y="1212852"/>
            <a:ext cx="3430217" cy="4886850"/>
            <a:chOff x="663125" y="1501249"/>
            <a:chExt cx="3430217" cy="4886850"/>
          </a:xfrm>
        </p:grpSpPr>
        <p:pic>
          <p:nvPicPr>
            <p:cNvPr id="10" name="Picture 4" descr="C:\Users\Aleister\Desktop\АСПИРАНТУРА\для презентаций\лекция 2\Hyppocratu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25" y="2638469"/>
              <a:ext cx="3430217" cy="374963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71481" y="1501249"/>
              <a:ext cx="3213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AA0414"/>
                  </a:solidFill>
                </a:rPr>
                <a:t>Гиппократ </a:t>
              </a:r>
            </a:p>
            <a:p>
              <a:pPr algn="ctr"/>
              <a:r>
                <a:rPr lang="ru-RU" sz="2000" b="1" dirty="0" smtClean="0">
                  <a:solidFill>
                    <a:srgbClr val="AA0414"/>
                  </a:solidFill>
                </a:rPr>
                <a:t>(</a:t>
              </a:r>
              <a:r>
                <a:rPr lang="ru-RU" sz="2000" b="1" dirty="0" err="1" smtClean="0">
                  <a:solidFill>
                    <a:srgbClr val="AA0414"/>
                  </a:solidFill>
                </a:rPr>
                <a:t>ок</a:t>
              </a:r>
              <a:r>
                <a:rPr lang="ru-RU" sz="2000" b="1" dirty="0" smtClean="0">
                  <a:solidFill>
                    <a:srgbClr val="AA0414"/>
                  </a:solidFill>
                </a:rPr>
                <a:t>. 460 – 377</a:t>
              </a:r>
              <a:r>
                <a:rPr lang="en-US" sz="2000" b="1" dirty="0" smtClean="0">
                  <a:solidFill>
                    <a:srgbClr val="AA0414"/>
                  </a:solidFill>
                </a:rPr>
                <a:t>/356 </a:t>
              </a:r>
              <a:r>
                <a:rPr lang="ru-RU" sz="2000" b="1" dirty="0" smtClean="0">
                  <a:solidFill>
                    <a:srgbClr val="AA0414"/>
                  </a:solidFill>
                </a:rPr>
                <a:t>до н.э.)</a:t>
              </a:r>
              <a:endParaRPr lang="ru-RU" sz="2000" b="1" dirty="0">
                <a:solidFill>
                  <a:srgbClr val="AA0414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86133" y="1446663"/>
            <a:ext cx="3359292" cy="4444747"/>
            <a:chOff x="886133" y="1446663"/>
            <a:chExt cx="3359292" cy="4444747"/>
          </a:xfrm>
        </p:grpSpPr>
        <p:pic>
          <p:nvPicPr>
            <p:cNvPr id="3074" name="Picture 2" descr="C:\Users\Aleister\Desktop\АСПИРАНТУРА\для презентаций\лекция 2\Euclid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133" y="2558363"/>
              <a:ext cx="3359292" cy="333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86133" y="1446663"/>
              <a:ext cx="33592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AA0414"/>
                  </a:solidFill>
                </a:rPr>
                <a:t>Евклид</a:t>
              </a:r>
            </a:p>
            <a:p>
              <a:pPr algn="ctr"/>
              <a:r>
                <a:rPr lang="ru-RU" sz="2000" b="1" dirty="0" smtClean="0">
                  <a:solidFill>
                    <a:srgbClr val="AA0414"/>
                  </a:solidFill>
                </a:rPr>
                <a:t>(</a:t>
              </a:r>
              <a:r>
                <a:rPr lang="en-US" sz="2000" b="1" dirty="0" smtClean="0">
                  <a:solidFill>
                    <a:srgbClr val="AA0414"/>
                  </a:solidFill>
                </a:rPr>
                <a:t>IV </a:t>
              </a:r>
              <a:r>
                <a:rPr lang="ru-RU" sz="2000" b="1" dirty="0" smtClean="0">
                  <a:solidFill>
                    <a:srgbClr val="AA0414"/>
                  </a:solidFill>
                </a:rPr>
                <a:t>в. до н.э.)</a:t>
              </a:r>
              <a:endParaRPr lang="ru-RU" sz="2000" b="1" dirty="0">
                <a:solidFill>
                  <a:srgbClr val="AA041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44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39988" y="1306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Наука в Античности (а): 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принципы теоретического познания</a:t>
            </a:r>
          </a:p>
        </p:txBody>
      </p:sp>
      <p:pic>
        <p:nvPicPr>
          <p:cNvPr id="4098" name="Picture 2" descr="C:\Users\Aleister\Desktop\АСПИРАНТУРА\для презентаций\лекция 2\Hyppocrates' cos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" y="1050735"/>
            <a:ext cx="5513009" cy="551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54639" y="1064384"/>
            <a:ext cx="3357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В</a:t>
            </a:r>
            <a:r>
              <a:rPr lang="ru-RU" sz="2000" dirty="0" smtClean="0">
                <a:solidFill>
                  <a:srgbClr val="FF0000"/>
                </a:solidFill>
              </a:rPr>
              <a:t>заимосвязь природы и темпераментов человека с точки зрения Гиппократа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9478" y="2378097"/>
            <a:ext cx="4162569" cy="286232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ru-RU" sz="2000" dirty="0" smtClean="0"/>
              <a:t>В работе Гиппократа </a:t>
            </a:r>
          </a:p>
          <a:p>
            <a:r>
              <a:rPr lang="ru-RU" sz="2000" dirty="0" smtClean="0"/>
              <a:t>«О природе человека» </a:t>
            </a:r>
          </a:p>
          <a:p>
            <a:r>
              <a:rPr lang="ru-RU" sz="2000" dirty="0" smtClean="0"/>
              <a:t>мы видим «теоретическое завершение, некую </a:t>
            </a:r>
          </a:p>
          <a:p>
            <a:r>
              <a:rPr lang="ru-RU" sz="2000" dirty="0" smtClean="0"/>
              <a:t>генеральную схему, </a:t>
            </a:r>
          </a:p>
          <a:p>
            <a:r>
              <a:rPr lang="ru-RU" sz="2000" dirty="0" smtClean="0"/>
              <a:t>рамками которой </a:t>
            </a:r>
          </a:p>
          <a:p>
            <a:r>
              <a:rPr lang="ru-RU" sz="2000" dirty="0" smtClean="0"/>
              <a:t>упорядочивается </a:t>
            </a:r>
          </a:p>
          <a:p>
            <a:r>
              <a:rPr lang="ru-RU" sz="2000" dirty="0" smtClean="0"/>
              <a:t>врачебный опыт»</a:t>
            </a:r>
          </a:p>
          <a:p>
            <a:endParaRPr lang="ru-RU" sz="2000" dirty="0"/>
          </a:p>
          <a:p>
            <a:r>
              <a:rPr lang="ru-RU" sz="2000" dirty="0" smtClean="0"/>
              <a:t>(</a:t>
            </a:r>
            <a:r>
              <a:rPr lang="ru-RU" sz="2000" i="1" dirty="0" smtClean="0"/>
              <a:t>Дж. Реале, Д. </a:t>
            </a:r>
            <a:r>
              <a:rPr lang="ru-RU" sz="2000" i="1" dirty="0" err="1" smtClean="0"/>
              <a:t>Антисери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319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4961</TotalTime>
  <Words>753</Words>
  <Application>Microsoft Office PowerPoint</Application>
  <PresentationFormat>Экран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Cover</vt:lpstr>
      <vt:lpstr>1_Cover</vt:lpstr>
      <vt:lpstr>Презентация PowerPoint</vt:lpstr>
      <vt:lpstr>Лекция 2.  Наука до Нового времени</vt:lpstr>
      <vt:lpstr>План лекции</vt:lpstr>
      <vt:lpstr>Наука в древнейших государствах Востока  </vt:lpstr>
      <vt:lpstr>Наука в древнейших государствах Востока  </vt:lpstr>
      <vt:lpstr>Презентация PowerPoint</vt:lpstr>
      <vt:lpstr>Презентация PowerPoint</vt:lpstr>
      <vt:lpstr>Презентация PowerPoint</vt:lpstr>
      <vt:lpstr>Презентация PowerPoint</vt:lpstr>
      <vt:lpstr>Два типа мысли в греческой философии</vt:lpstr>
      <vt:lpstr>Презентация PowerPoint</vt:lpstr>
      <vt:lpstr>Презентация PowerPoint</vt:lpstr>
      <vt:lpstr>Физика Средневековья  (Аристотель-Аквинат)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Чечёткина Александра Юрьевна</cp:lastModifiedBy>
  <cp:revision>70</cp:revision>
  <dcterms:created xsi:type="dcterms:W3CDTF">2014-06-27T12:30:22Z</dcterms:created>
  <dcterms:modified xsi:type="dcterms:W3CDTF">2016-11-19T11:58:30Z</dcterms:modified>
</cp:coreProperties>
</file>