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58" r:id="rId10"/>
    <p:sldId id="262" r:id="rId11"/>
    <p:sldId id="284" r:id="rId12"/>
    <p:sldId id="283" r:id="rId13"/>
    <p:sldId id="285" r:id="rId14"/>
    <p:sldId id="286" r:id="rId15"/>
    <p:sldId id="291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2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6E00-188E-480B-A74D-21E459537864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E7E0-D51D-4B75-B5B6-CB44CE9F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2805" t="19885" r="22882" b="16770"/>
          <a:stretch>
            <a:fillRect/>
          </a:stretch>
        </p:blipFill>
        <p:spPr bwMode="auto">
          <a:xfrm>
            <a:off x="2173574" y="0"/>
            <a:ext cx="6970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4632" cy="2448271"/>
          </a:xfrm>
          <a:solidFill>
            <a:schemeClr val="tx1">
              <a:lumMod val="50000"/>
              <a:lumOff val="50000"/>
              <a:alpha val="84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Базовые наукометрические показатели.</a:t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Индекс Хирша по системам РИНЦ, Web of Science, Scopus 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7643" r="26121" b="3819"/>
          <a:stretch>
            <a:fillRect/>
          </a:stretch>
        </p:blipFill>
        <p:spPr bwMode="auto">
          <a:xfrm>
            <a:off x="323528" y="130428"/>
            <a:ext cx="8460432" cy="67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6296" cy="98072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Индекс Хирша по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Scopus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56720" r="22800" b="24588"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7944" t="26605" r="28334" b="13165"/>
          <a:stretch>
            <a:fillRect/>
          </a:stretch>
        </p:blipFill>
        <p:spPr bwMode="auto">
          <a:xfrm>
            <a:off x="0" y="908720"/>
            <a:ext cx="810333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31797" r="25014" b="1099"/>
          <a:stretch>
            <a:fillRect/>
          </a:stretch>
        </p:blipFill>
        <p:spPr bwMode="auto">
          <a:xfrm>
            <a:off x="123067" y="0"/>
            <a:ext cx="9020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5566" r="28335" b="9012"/>
          <a:stretch>
            <a:fillRect/>
          </a:stretch>
        </p:blipFill>
        <p:spPr bwMode="auto">
          <a:xfrm>
            <a:off x="323528" y="-1"/>
            <a:ext cx="859971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3489" r="29722" b="19396"/>
          <a:stretch>
            <a:fillRect/>
          </a:stretch>
        </p:blipFill>
        <p:spPr bwMode="auto">
          <a:xfrm>
            <a:off x="0" y="140498"/>
            <a:ext cx="9080216" cy="65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68344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Индекс Хирша по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Web of Science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35951" r="32762" b="11088"/>
          <a:stretch>
            <a:fillRect/>
          </a:stretch>
        </p:blipFill>
        <p:spPr bwMode="auto">
          <a:xfrm>
            <a:off x="467544" y="836712"/>
            <a:ext cx="838257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2451" r="31655" b="25627"/>
          <a:stretch>
            <a:fillRect/>
          </a:stretch>
        </p:blipFill>
        <p:spPr bwMode="auto">
          <a:xfrm>
            <a:off x="0" y="260648"/>
            <a:ext cx="9115704" cy="624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Теперь откроется окно со списком Ваших публикаций. Нажимаем справа на Create Citation Report</a:t>
            </a:r>
            <a:endParaRPr lang="ru-RU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2451" r="34976" b="36011"/>
          <a:stretch>
            <a:fillRect/>
          </a:stretch>
        </p:blipFill>
        <p:spPr bwMode="auto">
          <a:xfrm>
            <a:off x="0" y="908720"/>
            <a:ext cx="89253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38028" r="32209" b="15242"/>
          <a:stretch>
            <a:fillRect/>
          </a:stretch>
        </p:blipFill>
        <p:spPr bwMode="auto">
          <a:xfrm>
            <a:off x="0" y="378296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236296" cy="980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Базовые наукометрические показатели: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56720" r="22800" b="24588"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1196752"/>
            <a:ext cx="518457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1 - журнальный импакт-фактор;</a:t>
            </a:r>
          </a:p>
          <a:p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2 - индексы цитируемости и научной активности.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492896"/>
            <a:ext cx="72362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Импакт-фактор</a:t>
            </a:r>
            <a:endParaRPr kumimoji="0" lang="ru-RU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6896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Импакт-фактор — отношение числа ссылок, которые получил журнал в текущем году на статьи, опубликованные в этом журнале в предыдущие два года, к числу статей, опубликованных в этом журнале в эти же два предшествующих года.</a:t>
            </a:r>
          </a:p>
          <a:p>
            <a:pPr algn="just"/>
            <a:r>
              <a:rPr lang="ru-RU" sz="2200" dirty="0" smtClean="0"/>
              <a:t>  Импакт-фактор (ИФ, или IF) – численный показатель важности научного журнала. С 1960-х годов он ежегодно рассчитывается Институтом научной информации (ISI), который в 1992 году был приобретен корпорацией </a:t>
            </a:r>
            <a:r>
              <a:rPr lang="ru-RU" sz="2200" dirty="0" err="1" smtClean="0"/>
              <a:t>Thomson</a:t>
            </a:r>
            <a:r>
              <a:rPr lang="ru-RU" sz="2200" dirty="0" smtClean="0"/>
              <a:t> и ныне называется </a:t>
            </a:r>
            <a:r>
              <a:rPr lang="ru-RU" sz="2200" dirty="0" err="1" smtClean="0"/>
              <a:t>Thomson</a:t>
            </a:r>
            <a:r>
              <a:rPr lang="ru-RU" sz="2200" dirty="0" smtClean="0"/>
              <a:t> </a:t>
            </a:r>
            <a:r>
              <a:rPr lang="ru-RU" sz="2200" dirty="0" err="1" smtClean="0"/>
              <a:t>Scientific</a:t>
            </a:r>
            <a:r>
              <a:rPr lang="ru-RU" sz="2200" dirty="0" smtClean="0"/>
              <a:t> и публикуется в журнале «</a:t>
            </a:r>
            <a:r>
              <a:rPr lang="ru-RU" sz="2200" dirty="0" err="1" smtClean="0"/>
              <a:t>Journal</a:t>
            </a:r>
            <a:r>
              <a:rPr lang="ru-RU" sz="2200" dirty="0" smtClean="0"/>
              <a:t> Citation Report».</a:t>
            </a:r>
          </a:p>
          <a:p>
            <a:r>
              <a:rPr lang="ru-RU" sz="2200" dirty="0" smtClean="0"/>
              <a:t>  Расчет </a:t>
            </a:r>
            <a:r>
              <a:rPr lang="ru-RU" sz="2200" dirty="0" err="1" smtClean="0"/>
              <a:t>импакт-фактора</a:t>
            </a:r>
            <a:r>
              <a:rPr lang="ru-RU" sz="2200" dirty="0" smtClean="0"/>
              <a:t> основан на трехлетнем периоде.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56720" r="22800" b="24588"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8640960" cy="600164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</a:t>
            </a:r>
            <a:r>
              <a:rPr lang="ru-RU" sz="2400" b="1" dirty="0" smtClean="0"/>
              <a:t>Для журналов из базы Scopus импакт-фактор не рассчитывается. При выборе журнала в этой базе можно ориентироваться на следующие наукометрические показатели: </a:t>
            </a:r>
            <a:r>
              <a:rPr lang="ru-RU" sz="2400" b="1" i="1" dirty="0" err="1" smtClean="0"/>
              <a:t>h</a:t>
            </a:r>
            <a:r>
              <a:rPr lang="ru-RU" sz="2400" b="1" dirty="0" err="1" smtClean="0"/>
              <a:t>-index</a:t>
            </a:r>
            <a:r>
              <a:rPr lang="ru-RU" sz="2400" b="1" dirty="0" smtClean="0"/>
              <a:t> (индекс Хирша), SJR и SNIP.</a:t>
            </a:r>
            <a:endParaRPr lang="ru-RU" sz="2400" dirty="0" smtClean="0"/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SJR</a:t>
            </a:r>
          </a:p>
          <a:p>
            <a:pPr algn="just"/>
            <a:r>
              <a:rPr lang="ru-RU" sz="2400" b="1" dirty="0" smtClean="0"/>
              <a:t>  SJR</a:t>
            </a:r>
            <a:r>
              <a:rPr lang="ru-RU" sz="2400" dirty="0" smtClean="0"/>
              <a:t> – </a:t>
            </a:r>
            <a:r>
              <a:rPr lang="ru-RU" sz="2400" b="1" dirty="0" err="1" smtClean="0"/>
              <a:t>SCImago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Journal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Ranking</a:t>
            </a:r>
            <a:r>
              <a:rPr lang="ru-RU" sz="2400" dirty="0" smtClean="0"/>
              <a:t> – разработанный университетом Гранады рейтинг журналов, в котором учитываются не только общее количество цитирований, но и взвешенные показатели цитирований по годам и качественные показатели, такие как авторитетность ссылок – вес ссылки в журнале </a:t>
            </a:r>
            <a:r>
              <a:rPr lang="ru-RU" sz="2400" dirty="0" err="1" smtClean="0"/>
              <a:t>Nature</a:t>
            </a:r>
            <a:r>
              <a:rPr lang="ru-RU" sz="2400" dirty="0" smtClean="0"/>
              <a:t> на статью в журнале «А» будет отличаться от веса ссылки на ту же статью в журнале «Вестник </a:t>
            </a:r>
            <a:r>
              <a:rPr lang="ru-RU" sz="2400" dirty="0" err="1" smtClean="0"/>
              <a:t>N-ского</a:t>
            </a:r>
            <a:r>
              <a:rPr lang="ru-RU" sz="2400" dirty="0" smtClean="0"/>
              <a:t> университета», на который ссылок в Scopus совсем или почти нет. В целом SJR не очень сильно отличается от привычного </a:t>
            </a:r>
            <a:r>
              <a:rPr lang="ru-RU" sz="2400" dirty="0" err="1" smtClean="0"/>
              <a:t>импакт-фактора</a:t>
            </a:r>
            <a:r>
              <a:rPr lang="ru-RU" sz="2400" dirty="0" smtClean="0"/>
              <a:t>, весьма привлекая более широким спектром журналов и полностью открытым характером — публикацией в свободном доступе в интернете.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56720" r="22800" b="24588"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21708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SNIP</a:t>
            </a:r>
          </a:p>
          <a:p>
            <a:pPr algn="just"/>
            <a:r>
              <a:rPr lang="ru-RU" sz="2200" dirty="0" smtClean="0"/>
              <a:t>  Разработан в Лейденском университете профессором Х. Ф. </a:t>
            </a:r>
            <a:r>
              <a:rPr lang="ru-RU" sz="2200" dirty="0" err="1" smtClean="0"/>
              <a:t>Моэдом</a:t>
            </a:r>
            <a:r>
              <a:rPr lang="ru-RU" sz="2200" dirty="0" smtClean="0"/>
              <a:t>. Этот показатель учитывает уже и уровень цитирований в каждой научной области. </a:t>
            </a:r>
          </a:p>
          <a:p>
            <a:pPr algn="just"/>
            <a:r>
              <a:rPr lang="ru-RU" sz="2200" dirty="0" smtClean="0"/>
              <a:t>  Основные особенности расчета этого показателя: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В показателе учитываются ссылки, сделанные в текущем году, на статьи, вышедшие в течение трех предыдущих лет. Публикационное окно = 3 года, Окно цитирования = 1 год, Типы документов одинаковы для всех этапов подсчета показателя.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Вводится специальное определение «индивидуальной области науки» для журнала: все статьи, опубликованные в текущем году, которые хотя бы однажды цитировали выпуски журнала, вышедшие за последние десять лет.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/>
              <a:t> Для определения потенциала цитирования подсчитывается среднее число ссылок в статьях, составляющих «окружение журнала». Но учитываются только те ссылки, которые:</a:t>
            </a:r>
          </a:p>
          <a:p>
            <a:pPr algn="just"/>
            <a:r>
              <a:rPr lang="ru-RU" sz="2200" dirty="0" smtClean="0"/>
              <a:t>а) ведут на статьи, вышедшие в течение трех предыдущих лет;</a:t>
            </a:r>
            <a:br>
              <a:rPr lang="ru-RU" sz="2200" dirty="0" smtClean="0"/>
            </a:br>
            <a:r>
              <a:rPr lang="ru-RU" sz="2200" dirty="0" smtClean="0"/>
              <a:t>б) ведут на статьи, имеющиеся в базе данных, по которой идет расчет.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56720" r="22800" b="24588"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627864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Научный индекс цитирования (ИЦ)</a:t>
            </a:r>
          </a:p>
          <a:p>
            <a:pPr algn="just"/>
            <a:r>
              <a:rPr lang="ru-RU" sz="2000" dirty="0" smtClean="0"/>
              <a:t>  Научный ИЦ имеет два толкования: во-первых, научным ИЦ статей называется база данных по периодике(«цитатная база данных»), в которой собираются не только библиографические данные о журнальных публикациях (автор, заглавие, наименование журнала, год, том, выпуск, страницы), но и </a:t>
            </a:r>
            <a:r>
              <a:rPr lang="ru-RU" sz="2000" dirty="0" err="1" smtClean="0"/>
              <a:t>пристатейные</a:t>
            </a:r>
            <a:r>
              <a:rPr lang="ru-RU" sz="2000" dirty="0" smtClean="0"/>
              <a:t> списки цитируемой литературы. В этой базе данных пользователь может проводить эффективный поиск всей библиографии по интересующему его вопросу. В то же время специальная «надстройка» над такой базой данных, аккумулирующая </a:t>
            </a:r>
            <a:r>
              <a:rPr lang="ru-RU" sz="2000" dirty="0" err="1" smtClean="0"/>
              <a:t>пристатейные</a:t>
            </a:r>
            <a:r>
              <a:rPr lang="ru-RU" sz="2000" dirty="0" smtClean="0"/>
              <a:t> списки литературы по целым журналам, дает доступ специалистам к </a:t>
            </a:r>
            <a:r>
              <a:rPr lang="ru-RU" sz="2000" dirty="0" err="1" smtClean="0"/>
              <a:t>библиометрическим</a:t>
            </a:r>
            <a:r>
              <a:rPr lang="ru-RU" sz="2000" dirty="0" smtClean="0"/>
              <a:t> показателям периодических изданий.</a:t>
            </a:r>
          </a:p>
          <a:p>
            <a:pPr algn="just"/>
            <a:r>
              <a:rPr lang="ru-RU" sz="2000" dirty="0" smtClean="0"/>
              <a:t>  Во-вторых, ИЦ – это так же и основной </a:t>
            </a:r>
            <a:r>
              <a:rPr lang="ru-RU" sz="2000" dirty="0" err="1" smtClean="0"/>
              <a:t>библиометрический</a:t>
            </a:r>
            <a:r>
              <a:rPr lang="ru-RU" sz="2000" dirty="0" smtClean="0"/>
              <a:t> показатель, т.е. количество ссылок (цитат), распределенных по годам, на данную статью в других источниках (персональный ИЦ).</a:t>
            </a:r>
          </a:p>
          <a:p>
            <a:pPr algn="just"/>
            <a:r>
              <a:rPr lang="ru-RU" sz="2000" dirty="0" smtClean="0"/>
              <a:t>  «Цитатные базы данных» можно разделить на группы: международные и национальные научные индексы цитирования.</a:t>
            </a:r>
          </a:p>
          <a:p>
            <a:pPr algn="just"/>
            <a:r>
              <a:rPr lang="ru-RU" sz="2000" dirty="0" smtClean="0"/>
              <a:t>   На сегодняшний день существует большое количество международных систем цитирования (библиографических баз): </a:t>
            </a:r>
            <a:r>
              <a:rPr lang="en-US" sz="2000" dirty="0" smtClean="0"/>
              <a:t>Web of Science, Scopus, Web of Knowledge, Astrophysics, </a:t>
            </a:r>
            <a:r>
              <a:rPr lang="en-US" sz="2000" dirty="0" err="1" smtClean="0"/>
              <a:t>PubMed</a:t>
            </a:r>
            <a:r>
              <a:rPr lang="en-US" sz="2000" dirty="0" smtClean="0"/>
              <a:t>, Mathematics, Chemical Abstracts, Springer, </a:t>
            </a:r>
            <a:r>
              <a:rPr lang="en-US" sz="2000" dirty="0" err="1" smtClean="0"/>
              <a:t>Agris</a:t>
            </a:r>
            <a:r>
              <a:rPr lang="en-US" sz="2000" dirty="0" smtClean="0"/>
              <a:t>, </a:t>
            </a:r>
            <a:r>
              <a:rPr lang="en-US" sz="2000" dirty="0" err="1" smtClean="0"/>
              <a:t>GeoRef</a:t>
            </a:r>
            <a:r>
              <a:rPr lang="en-US" sz="2000" dirty="0" smtClean="0"/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56720" r="22800" b="24588"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2060848"/>
            <a:ext cx="8712968" cy="452431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Индекс Хирша</a:t>
            </a:r>
          </a:p>
          <a:p>
            <a:pPr algn="just"/>
            <a:r>
              <a:rPr lang="ru-RU" sz="2400" dirty="0" smtClean="0"/>
              <a:t>  Помимо индекса цитируемости, другим весьма информативным показателем считается так называемый индекс Хирша (</a:t>
            </a:r>
            <a:r>
              <a:rPr lang="ru-RU" sz="2400" i="1" dirty="0" smtClean="0"/>
              <a:t>h</a:t>
            </a:r>
            <a:r>
              <a:rPr lang="ru-RU" sz="2400" dirty="0" smtClean="0"/>
              <a:t>-индекс). Индекс Хирша был предложен в 2005 году американским физиком Хорхе </a:t>
            </a:r>
            <a:r>
              <a:rPr lang="ru-RU" sz="2400" dirty="0" err="1" smtClean="0"/>
              <a:t>Хиршем</a:t>
            </a:r>
            <a:r>
              <a:rPr lang="ru-RU" sz="2400" dirty="0" smtClean="0"/>
              <a:t> из Университета Сан-Диего, Калифорния.</a:t>
            </a:r>
          </a:p>
          <a:p>
            <a:pPr algn="just"/>
            <a:r>
              <a:rPr lang="ru-RU" sz="2400" dirty="0" smtClean="0"/>
              <a:t>  </a:t>
            </a:r>
            <a:r>
              <a:rPr lang="ru-RU" sz="2400" dirty="0" err="1" smtClean="0"/>
              <a:t>Хирш</a:t>
            </a:r>
            <a:r>
              <a:rPr lang="ru-RU" sz="2400" dirty="0" smtClean="0"/>
              <a:t> охарактеризовал свой индекс так: учёный имеет индекс </a:t>
            </a:r>
            <a:r>
              <a:rPr lang="ru-RU" sz="2400" dirty="0" err="1" smtClean="0"/>
              <a:t>h</a:t>
            </a:r>
            <a:r>
              <a:rPr lang="ru-RU" sz="2400" dirty="0" smtClean="0"/>
              <a:t>, если </a:t>
            </a:r>
            <a:r>
              <a:rPr lang="ru-RU" sz="2400" dirty="0" err="1" smtClean="0"/>
              <a:t>h</a:t>
            </a:r>
            <a:r>
              <a:rPr lang="ru-RU" sz="2400" dirty="0" smtClean="0"/>
              <a:t> из его </a:t>
            </a:r>
            <a:r>
              <a:rPr lang="ru-RU" sz="2400" dirty="0" err="1" smtClean="0"/>
              <a:t>Np</a:t>
            </a:r>
            <a:r>
              <a:rPr lang="ru-RU" sz="2400" dirty="0" smtClean="0"/>
              <a:t> статей цитируются как минимум </a:t>
            </a:r>
            <a:r>
              <a:rPr lang="ru-RU" sz="2400" dirty="0" err="1" smtClean="0"/>
              <a:t>h</a:t>
            </a:r>
            <a:r>
              <a:rPr lang="ru-RU" sz="2400" dirty="0" smtClean="0"/>
              <a:t> раз каждая, в то время как оставшиеся (</a:t>
            </a:r>
            <a:r>
              <a:rPr lang="ru-RU" sz="2400" dirty="0" err="1" smtClean="0"/>
              <a:t>Np</a:t>
            </a:r>
            <a:r>
              <a:rPr lang="ru-RU" sz="2400" dirty="0" smtClean="0"/>
              <a:t> — </a:t>
            </a:r>
            <a:r>
              <a:rPr lang="ru-RU" sz="2400" dirty="0" err="1" smtClean="0"/>
              <a:t>h</a:t>
            </a:r>
            <a:r>
              <a:rPr lang="ru-RU" sz="2400" dirty="0" smtClean="0"/>
              <a:t>) статей цитируются не более, чем </a:t>
            </a:r>
            <a:r>
              <a:rPr lang="ru-RU" sz="2400" dirty="0" err="1" smtClean="0"/>
              <a:t>h</a:t>
            </a:r>
            <a:r>
              <a:rPr lang="ru-RU" sz="2400" dirty="0" smtClean="0"/>
              <a:t> раз каждая. Иными словами, учёный с индексом </a:t>
            </a:r>
            <a:r>
              <a:rPr lang="ru-RU" sz="2400" dirty="0" err="1" smtClean="0"/>
              <a:t>h</a:t>
            </a:r>
            <a:r>
              <a:rPr lang="ru-RU" sz="2400" dirty="0" smtClean="0"/>
              <a:t> опубликовал </a:t>
            </a:r>
            <a:r>
              <a:rPr lang="ru-RU" sz="2400" dirty="0" err="1" smtClean="0"/>
              <a:t>h</a:t>
            </a:r>
            <a:r>
              <a:rPr lang="ru-RU" sz="2400" dirty="0" smtClean="0"/>
              <a:t> статей, на каждую из которых сослались как минимум </a:t>
            </a:r>
            <a:r>
              <a:rPr lang="ru-RU" sz="2400" dirty="0" err="1" smtClean="0"/>
              <a:t>h</a:t>
            </a:r>
            <a:r>
              <a:rPr lang="ru-RU" sz="2400" dirty="0" smtClean="0"/>
              <a:t> раз.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0"/>
            <a:ext cx="8496944" cy="203132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Самыми авторитетными из существующих международных систем цитирования, чьи индексы признаются во всем мире, являются: </a:t>
            </a:r>
            <a:r>
              <a:rPr lang="ru-RU" b="1" dirty="0" smtClean="0"/>
              <a:t>«Web of Science» </a:t>
            </a:r>
            <a:r>
              <a:rPr lang="ru-RU" dirty="0" smtClean="0"/>
              <a:t>и его конкурент –система </a:t>
            </a:r>
            <a:r>
              <a:rPr lang="ru-RU" b="1" dirty="0" smtClean="0"/>
              <a:t>«Scopus». </a:t>
            </a:r>
            <a:r>
              <a:rPr lang="ru-RU" dirty="0" smtClean="0"/>
              <a:t>Журналы, входящие в эти системы, официально признаются Высшей аттестационной комиссией (ВАК). </a:t>
            </a:r>
          </a:p>
          <a:p>
            <a:pPr algn="just"/>
            <a:r>
              <a:rPr lang="ru-RU" dirty="0" smtClean="0"/>
              <a:t>  Web of Science и Scopus являются </a:t>
            </a:r>
            <a:r>
              <a:rPr lang="ru-RU" i="1" u="sng" dirty="0" smtClean="0"/>
              <a:t>платными ресурсами</a:t>
            </a:r>
            <a:r>
              <a:rPr lang="ru-RU" dirty="0" smtClean="0"/>
              <a:t> и далеко не все научные организации или вузы могут себе позволить недешевую подписку на доступ к ним. Есть </a:t>
            </a:r>
            <a:r>
              <a:rPr lang="ru-RU" i="1" u="sng" dirty="0" smtClean="0"/>
              <a:t>бесплатный доступ</a:t>
            </a:r>
            <a:r>
              <a:rPr lang="ru-RU" dirty="0" smtClean="0"/>
              <a:t> к </a:t>
            </a:r>
            <a:r>
              <a:rPr lang="ru-RU" b="1" dirty="0" smtClean="0"/>
              <a:t>РИНЦ.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56720" r="22800" b="24588"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712968" cy="6247864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ПРЕДЛОЖЕНИЯ ДЛЯ ПОВЫШЕНИЯ ИНДЕКСА ЦИТИРУЕМОСТИ И ИНДЕКСА ХИРША: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​ Стремиться публиковать оригинальные статьи высокого научного и практического уровня, на которые охотно бы ссылались другие авторы.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​ Публиковаться в соавторстве с коллегой, имеющим высокие наукометрические показатели.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​ При направлении публикации в англоязычные издания, давать ссылки на собственные статьи, опубликованные в переводной литературе.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 Направлять статьи в журналы, поддерживаемые экспертным советом ВАК, где публикуемые материалы проходят тщательную научную экспертизу и доступны в сети Интернет.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​ Увеличить обмен ссылками с коллегами, а также </a:t>
            </a:r>
            <a:r>
              <a:rPr lang="ru-RU" sz="2000" dirty="0" err="1" smtClean="0"/>
              <a:t>самоцитируемость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Составлять качественные рефераты.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​ Для повышения </a:t>
            </a:r>
            <a:r>
              <a:rPr lang="ru-RU" sz="2000" dirty="0" err="1" smtClean="0"/>
              <a:t>импакт-фактора</a:t>
            </a:r>
            <a:r>
              <a:rPr lang="ru-RU" sz="2000" dirty="0" smtClean="0"/>
              <a:t> «своего» журнала – давать ссылки на статьи «своего журнала», а так же активно информировать коллег о статьях данного авторского коллектива, опубликованных в журнале.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​ Внимательнее относиться к правильному библиографическому оформлению своих статей и </a:t>
            </a:r>
            <a:r>
              <a:rPr lang="ru-RU" sz="2000" dirty="0" err="1" smtClean="0"/>
              <a:t>пристатейных</a:t>
            </a:r>
            <a:r>
              <a:rPr lang="ru-RU" sz="2000" dirty="0" smtClean="0"/>
              <a:t> списков литературы, к написанию фамилии и инициалов, названию организации. При составлении списков литературы необходимо соблюдать требования ГОСТ.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56720" r="22800" b="24588"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9144000" cy="600164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Российский индекс научного цитирования (РИНЦ)</a:t>
            </a:r>
          </a:p>
          <a:p>
            <a:pPr algn="just"/>
            <a:r>
              <a:rPr lang="ru-RU" sz="2400" dirty="0" smtClean="0"/>
              <a:t>  В России с 2005 г. Научной электронной библиотекой создается национальный </a:t>
            </a:r>
            <a:r>
              <a:rPr lang="ru-RU" sz="2400" u="sng" dirty="0" smtClean="0"/>
              <a:t>Российский индекс научного цитирования (РИНЦ)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  РИНЦ - это национальная информационно-аналитическая система, включающая более 2 миллионов публикаций российских авторов, а также информацию о цитировании этих публикаций из более 2000 российских журналов. Она предназначена не только для оперативного обеспечения научных исследований актуальной справочно-библиографической информацией, но является также и мощным инструментом, позволяющим осуществлять оценку результативности и эффективности деятельности научно-исследовательских организаций, ученых, уровень научных журналов и </a:t>
            </a:r>
            <a:r>
              <a:rPr lang="ru-RU" sz="2400" dirty="0" err="1" smtClean="0"/>
              <a:t>т.д</a:t>
            </a:r>
            <a:endParaRPr lang="ru-RU" sz="2400" dirty="0" smtClean="0"/>
          </a:p>
          <a:p>
            <a:pPr algn="just"/>
            <a:r>
              <a:rPr lang="ru-RU" sz="2400" dirty="0" smtClean="0"/>
              <a:t>  Помимо библиографической и цитатной информации, в РИНЦ включаются сведения об авторах публикаций и организациях, в которых они работают.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6296" cy="98072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Индекс Хирша по РИНЦ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7238" t="56720" r="22800" b="24588"/>
          <a:stretch>
            <a:fillRect/>
          </a:stretch>
        </p:blipFill>
        <p:spPr bwMode="auto">
          <a:xfrm>
            <a:off x="7299176" y="0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498" t="27643" r="36082" b="20435"/>
          <a:stretch>
            <a:fillRect/>
          </a:stretch>
        </p:blipFill>
        <p:spPr bwMode="auto">
          <a:xfrm>
            <a:off x="395536" y="980728"/>
            <a:ext cx="7189280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682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Базовые наукометрические показатели. Индекс Хирша по системам РИНЦ, Web of Science, Scopus </vt:lpstr>
      <vt:lpstr>Базовые наукометрические показатели: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Индекс Хирша по РИНЦ</vt:lpstr>
      <vt:lpstr>Презентация PowerPoint</vt:lpstr>
      <vt:lpstr>Индекс Хирша по Scopus </vt:lpstr>
      <vt:lpstr>Презентация PowerPoint</vt:lpstr>
      <vt:lpstr>Презентация PowerPoint</vt:lpstr>
      <vt:lpstr>Презентация PowerPoint</vt:lpstr>
      <vt:lpstr>Индекс Хирша по Web of Science 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Scopus</dc:title>
  <dc:creator>asus</dc:creator>
  <cp:lastModifiedBy>Вика</cp:lastModifiedBy>
  <cp:revision>36</cp:revision>
  <dcterms:created xsi:type="dcterms:W3CDTF">2017-04-07T19:38:54Z</dcterms:created>
  <dcterms:modified xsi:type="dcterms:W3CDTF">2017-05-10T10:15:04Z</dcterms:modified>
</cp:coreProperties>
</file>