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95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idzKtMmYxzm77L7cWMZYmzlDT5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51F93D9-79EA-487F-A5A7-A3520FEF3D0D}">
  <a:tblStyle styleId="{F51F93D9-79EA-487F-A5A7-A3520FEF3D0D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E7F1"/>
          </a:solidFill>
        </a:fill>
      </a:tcStyle>
    </a:wholeTbl>
    <a:band1H>
      <a:tcTxStyle/>
      <a:tcStyle>
        <a:tcBdr/>
        <a:fill>
          <a:solidFill>
            <a:srgbClr val="CACCE2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CCE2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dk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dk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8" d="100"/>
          <a:sy n="138" d="100"/>
        </p:scale>
        <p:origin x="756" y="108"/>
      </p:cViewPr>
      <p:guideLst>
        <p:guide orient="horz" pos="395"/>
        <p:guide pos="28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89924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3332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5239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82718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661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59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6193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5" name="Google Shape;6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85967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64378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7612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8855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13"/>
          <p:cNvSpPr txBox="1"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15" name="Google Shape;15;p13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13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13"/>
          <p:cNvSpPr txBox="1">
            <a:spLocks noGrp="1"/>
          </p:cNvSpPr>
          <p:nvPr>
            <p:ph type="title"/>
          </p:nvPr>
        </p:nvSpPr>
        <p:spPr>
          <a:xfrm>
            <a:off x="1371600" y="2926326"/>
            <a:ext cx="6400800" cy="7057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 b="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3"/>
          <p:cNvSpPr txBox="1">
            <a:spLocks noGrp="1"/>
          </p:cNvSpPr>
          <p:nvPr>
            <p:ph type="body" idx="2"/>
          </p:nvPr>
        </p:nvSpPr>
        <p:spPr>
          <a:xfrm>
            <a:off x="1371600" y="3637205"/>
            <a:ext cx="6400800" cy="462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  <a:defRPr sz="1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">
  <p:cSld name="Custom Layout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4"/>
          <p:cNvSpPr txBox="1">
            <a:spLocks noGrp="1"/>
          </p:cNvSpPr>
          <p:nvPr>
            <p:ph type="title"/>
          </p:nvPr>
        </p:nvSpPr>
        <p:spPr>
          <a:xfrm>
            <a:off x="764693" y="997421"/>
            <a:ext cx="5965438" cy="148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body" idx="1"/>
          </p:nvPr>
        </p:nvSpPr>
        <p:spPr>
          <a:xfrm>
            <a:off x="765697" y="2571750"/>
            <a:ext cx="5965825" cy="1652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sz="1600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Финал">
  <p:cSld name="Финал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 txBox="1">
            <a:spLocks noGrp="1"/>
          </p:cNvSpPr>
          <p:nvPr>
            <p:ph type="title"/>
          </p:nvPr>
        </p:nvSpPr>
        <p:spPr>
          <a:xfrm>
            <a:off x="457200" y="2010279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  <a:defRPr sz="3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5"/>
          <p:cNvSpPr txBox="1">
            <a:spLocks noGrp="1"/>
          </p:cNvSpPr>
          <p:nvPr>
            <p:ph type="body" idx="1"/>
          </p:nvPr>
        </p:nvSpPr>
        <p:spPr>
          <a:xfrm>
            <a:off x="457200" y="2787704"/>
            <a:ext cx="8229600" cy="5941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1pPr>
            <a:lvl2pPr marL="914400" lvl="1" indent="-228600" algn="ctr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  <a:defRPr>
                <a:solidFill>
                  <a:srgbClr val="FFFFFF"/>
                </a:solidFill>
              </a:defRPr>
            </a:lvl2pPr>
            <a:lvl3pPr marL="1371600" lvl="2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3pPr>
            <a:lvl4pPr marL="1828800" lvl="3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4pPr>
            <a:lvl5pPr marL="2286000" lvl="4" indent="-228600" algn="ctr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Calibri"/>
              <a:buNone/>
              <a:defRPr>
                <a:solidFill>
                  <a:srgbClr val="FFFFFF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6"/>
          <p:cNvSpPr txBox="1"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Calibri"/>
              <a:buNone/>
              <a:defRPr sz="1200">
                <a:solidFill>
                  <a:schemeClr val="lt1"/>
                </a:solidFill>
              </a:defRPr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2pPr>
            <a:lvl3pPr lvl="2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rgbClr val="888CC5"/>
              </a:buClr>
              <a:buSzPts val="1600"/>
              <a:buNone/>
              <a:defRPr>
                <a:solidFill>
                  <a:srgbClr val="888CC5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CC5"/>
              </a:buClr>
              <a:buSzPts val="2000"/>
              <a:buNone/>
              <a:defRPr>
                <a:solidFill>
                  <a:srgbClr val="888CC5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16"/>
          <p:cNvSpPr txBox="1"/>
          <p:nvPr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6"/>
          <p:cNvSpPr txBox="1"/>
          <p:nvPr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7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Google Shape;31;p17"/>
          <p:cNvSpPr txBox="1">
            <a:spLocks noGrp="1"/>
          </p:cNvSpPr>
          <p:nvPr>
            <p:ph type="title"/>
          </p:nvPr>
        </p:nvSpPr>
        <p:spPr>
          <a:xfrm>
            <a:off x="743140" y="927382"/>
            <a:ext cx="2713244" cy="16443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  <a:defRPr sz="280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  <a:defRPr sz="3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2"/>
          <p:cNvSpPr txBox="1"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2"/>
          <p:cNvSpPr txBox="1">
            <a:spLocks noGrp="1"/>
          </p:cNvSpPr>
          <p:nvPr>
            <p:ph type="ftr" idx="11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spirantura.ifmo.ru/?main=27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"/>
          <p:cNvSpPr txBox="1">
            <a:spLocks noGrp="1"/>
          </p:cNvSpPr>
          <p:nvPr>
            <p:ph type="body" idx="2"/>
          </p:nvPr>
        </p:nvSpPr>
        <p:spPr>
          <a:xfrm>
            <a:off x="1323109" y="4627805"/>
            <a:ext cx="6400800" cy="462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Calibri"/>
              <a:buNone/>
            </a:pPr>
            <a:r>
              <a:rPr lang="ru-RU"/>
              <a:t>2023</a:t>
            </a:r>
            <a:endParaRPr/>
          </a:p>
        </p:txBody>
      </p:sp>
      <p:sp>
        <p:nvSpPr>
          <p:cNvPr id="37" name="Google Shape;37;p1"/>
          <p:cNvSpPr txBox="1">
            <a:spLocks noGrp="1"/>
          </p:cNvSpPr>
          <p:nvPr>
            <p:ph type="title"/>
          </p:nvPr>
        </p:nvSpPr>
        <p:spPr>
          <a:xfrm>
            <a:off x="601214" y="658728"/>
            <a:ext cx="7844590" cy="38260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Calibri"/>
              <a:buNone/>
            </a:pPr>
            <a:r>
              <a:rPr lang="ru-RU" sz="2800"/>
              <a:t>Аттестация аспиранта 3-го года обучения</a:t>
            </a:r>
            <a:br>
              <a:rPr lang="ru-RU" sz="2800"/>
            </a:br>
            <a:r>
              <a:rPr lang="ru-RU" sz="2800"/>
              <a:t>ФИО</a:t>
            </a:r>
            <a:br>
              <a:rPr lang="ru-RU" sz="2800"/>
            </a:br>
            <a:br>
              <a:rPr lang="ru-RU" sz="2800"/>
            </a:br>
            <a:r>
              <a:rPr lang="ru-RU" sz="2800"/>
              <a:t> </a:t>
            </a:r>
            <a:r>
              <a:rPr lang="ru-RU" sz="2000"/>
              <a:t>Название диссертации</a:t>
            </a:r>
            <a:br>
              <a:rPr lang="ru-RU" sz="2000"/>
            </a:br>
            <a:br>
              <a:rPr lang="ru-RU" sz="2000"/>
            </a:br>
            <a:r>
              <a:rPr lang="ru-RU" sz="2000"/>
              <a:t>Шифр специальности – специальность</a:t>
            </a:r>
            <a:br>
              <a:rPr lang="ru-RU" sz="2800"/>
            </a:br>
            <a:br>
              <a:rPr lang="ru-RU"/>
            </a:br>
            <a:r>
              <a:rPr lang="ru-RU" sz="2000"/>
              <a:t>научный руководитель:</a:t>
            </a:r>
            <a:br>
              <a:rPr lang="ru-RU" sz="2000"/>
            </a:br>
            <a:r>
              <a:rPr lang="ru-RU" sz="2000"/>
              <a:t>ФИО, уч. степень, уч. звание, должность</a:t>
            </a:r>
            <a:endParaRPr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2"/>
          <p:cNvSpPr txBox="1"/>
          <p:nvPr/>
        </p:nvSpPr>
        <p:spPr>
          <a:xfrm>
            <a:off x="146889" y="375443"/>
            <a:ext cx="8712200" cy="4392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Цели и задачи планируемой диссертационной работы</a:t>
            </a:r>
            <a:br>
              <a:rPr lang="ru-RU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2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3"/>
          <p:cNvSpPr txBox="1"/>
          <p:nvPr/>
        </p:nvSpPr>
        <p:spPr>
          <a:xfrm>
            <a:off x="215900" y="557882"/>
            <a:ext cx="8712200" cy="43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Структура планируемой диссертации</a:t>
            </a:r>
            <a:br>
              <a:rPr lang="ru-RU" sz="3600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 sz="3600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Подготовленные главы и разделы.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Соответствие содержания планируемой диссертации паспорту специальности 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ru-RU" sz="2800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(см. ссылку: http://aspirantura.ifmo.ru/?main=23)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endParaRPr sz="1100" b="0" i="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3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>
            <a:spLocks noGrp="1"/>
          </p:cNvSpPr>
          <p:nvPr>
            <p:ph type="title"/>
          </p:nvPr>
        </p:nvSpPr>
        <p:spPr>
          <a:xfrm>
            <a:off x="343502" y="649033"/>
            <a:ext cx="82296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40"/>
              <a:buFont typeface="Calibri"/>
              <a:buNone/>
            </a:pPr>
            <a:r>
              <a:rPr lang="ru-RU" sz="3240" b="0">
                <a:solidFill>
                  <a:srgbClr val="000000"/>
                </a:solidFill>
              </a:rPr>
              <a:t>Выполнение плана научно-исследовательских работ за 3-й год обучения </a:t>
            </a:r>
            <a:endParaRPr sz="3240" b="0">
              <a:solidFill>
                <a:srgbClr val="000000"/>
              </a:solidFill>
            </a:endParaRPr>
          </a:p>
        </p:txBody>
      </p:sp>
      <p:graphicFrame>
        <p:nvGraphicFramePr>
          <p:cNvPr id="55" name="Google Shape;55;p4"/>
          <p:cNvGraphicFramePr/>
          <p:nvPr>
            <p:extLst>
              <p:ext uri="{D42A27DB-BD31-4B8C-83A1-F6EECF244321}">
                <p14:modId xmlns:p14="http://schemas.microsoft.com/office/powerpoint/2010/main" val="2071234675"/>
              </p:ext>
            </p:extLst>
          </p:nvPr>
        </p:nvGraphicFramePr>
        <p:xfrm>
          <a:off x="152759" y="1551713"/>
          <a:ext cx="8838450" cy="2743230"/>
        </p:xfrm>
        <a:graphic>
          <a:graphicData uri="http://schemas.openxmlformats.org/drawingml/2006/table">
            <a:tbl>
              <a:tblPr firstRow="1" bandRow="1">
                <a:noFill/>
                <a:tableStyleId>{F51F93D9-79EA-487F-A5A7-A3520FEF3D0D}</a:tableStyleId>
              </a:tblPr>
              <a:tblGrid>
                <a:gridCol w="355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9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90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 dirty="0"/>
                        <a:t>№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 dirty="0"/>
                        <a:t>Запланированный результат на конец 3-го учебного года</a:t>
                      </a:r>
                      <a:endParaRPr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Полученный результат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Апробация результата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Краткое описание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Краткое описание (% выполнения)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Статья/конференция/патент/нет апробации (без выходных данных)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>
                          <a:solidFill>
                            <a:schemeClr val="accent1"/>
                          </a:solidFill>
                        </a:rPr>
                        <a:t>….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u="none" strike="noStrike" cap="none" dirty="0">
                        <a:solidFill>
                          <a:schemeClr val="accent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6" name="Google Shape;56;p4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"/>
          <p:cNvSpPr txBox="1"/>
          <p:nvPr/>
        </p:nvSpPr>
        <p:spPr>
          <a:xfrm>
            <a:off x="283356" y="376237"/>
            <a:ext cx="8547493" cy="43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Полученные научные результаты с иллюстрациями (2-3 слайда) </a:t>
            </a:r>
            <a:br>
              <a:rPr lang="ru-RU" sz="1100" b="0" i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1100" b="0" i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" name="Google Shape;62;p6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Google Shape;68;p7"/>
          <p:cNvGraphicFramePr/>
          <p:nvPr/>
        </p:nvGraphicFramePr>
        <p:xfrm>
          <a:off x="112143" y="702195"/>
          <a:ext cx="8936950" cy="2976030"/>
        </p:xfrm>
        <a:graphic>
          <a:graphicData uri="http://schemas.openxmlformats.org/drawingml/2006/table">
            <a:tbl>
              <a:tblPr firstRow="1" bandRow="1">
                <a:noFill/>
                <a:tableStyleId>{F51F93D9-79EA-487F-A5A7-A3520FEF3D0D}</a:tableStyleId>
              </a:tblPr>
              <a:tblGrid>
                <a:gridCol w="1194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3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11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0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087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200"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Оценка*</a:t>
                      </a:r>
                      <a:endParaRPr/>
                    </a:p>
                  </a:txBody>
                  <a:tcPr marL="91450" marR="91450" marT="45725" marB="45725" anchor="ctr"/>
                </a:tc>
                <a:tc gridSpan="3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u="none" strike="noStrike" cap="none"/>
                        <a:t>Количество публикаций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/>
                        <a:t>Участие и победа в грантах, конкурсах, премиях, НИР и ОКР</a:t>
                      </a:r>
                      <a:endParaRPr/>
                    </a:p>
                  </a:txBody>
                  <a:tcPr marL="91450" marR="91450" marT="45725" marB="45725" anchor="ctr"/>
                </a:tc>
                <a:tc row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/>
                        <a:t>Участие в научных конференциях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ВАК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Scopus, Web of Science</a:t>
                      </a:r>
                      <a:endParaRPr sz="18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Calibri"/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РИНЦ</a:t>
                      </a:r>
                      <a:endParaRPr/>
                    </a:p>
                  </a:txBody>
                  <a:tcPr marL="91450" marR="91450" marT="45725" marB="45725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удовл.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0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4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хор.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-**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3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отл.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1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-**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2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5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 gridSpan="6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rgbClr val="000000"/>
                          </a:solidFill>
                        </a:rPr>
                        <a:t>Личные показатели</a:t>
                      </a:r>
                      <a:endParaRPr/>
                    </a:p>
                  </a:txBody>
                  <a:tcPr marL="91450" marR="91450" marT="45725" marB="457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99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>
                          <a:solidFill>
                            <a:schemeClr val="accent1"/>
                          </a:solidFill>
                        </a:rPr>
                        <a:t>?</a:t>
                      </a:r>
                      <a:endParaRPr/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9" name="Google Shape;69;p7"/>
          <p:cNvSpPr txBox="1"/>
          <p:nvPr/>
        </p:nvSpPr>
        <p:spPr>
          <a:xfrm>
            <a:off x="112143" y="4055731"/>
            <a:ext cx="813091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Готовность текста диссертации: </a:t>
            </a:r>
            <a:r>
              <a:rPr lang="ru-RU" sz="180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…. % 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(удовл. – </a:t>
            </a: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30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%, хор. – </a:t>
            </a: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3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5%, отл. – </a:t>
            </a:r>
            <a:r>
              <a:rPr lang="ru-RU" sz="1800">
                <a:latin typeface="Calibri"/>
                <a:ea typeface="Calibri"/>
                <a:cs typeface="Calibri"/>
                <a:sym typeface="Calibri"/>
              </a:rPr>
              <a:t>4</a:t>
            </a:r>
            <a:r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5%)</a:t>
            </a:r>
            <a:endParaRPr/>
          </a:p>
        </p:txBody>
      </p:sp>
      <p:sp>
        <p:nvSpPr>
          <p:cNvPr id="70" name="Google Shape;70;p7"/>
          <p:cNvSpPr/>
          <p:nvPr/>
        </p:nvSpPr>
        <p:spPr>
          <a:xfrm>
            <a:off x="203615" y="4584009"/>
            <a:ext cx="974785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 - Требования Приложения 1 Положения ДП-СМК-368-06-2020 (</a:t>
            </a:r>
            <a:r>
              <a:rPr lang="ru-RU" sz="1400" u="sng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http://aspirantura.ifmo.ru/?main=27</a:t>
            </a: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** - показатель не оценивается</a:t>
            </a:r>
            <a:endParaRPr/>
          </a:p>
        </p:txBody>
      </p:sp>
      <p:sp>
        <p:nvSpPr>
          <p:cNvPr id="71" name="Google Shape;71;p7"/>
          <p:cNvSpPr txBox="1">
            <a:spLocks noGrp="1"/>
          </p:cNvSpPr>
          <p:nvPr>
            <p:ph type="title"/>
          </p:nvPr>
        </p:nvSpPr>
        <p:spPr>
          <a:xfrm>
            <a:off x="0" y="-538399"/>
            <a:ext cx="6422781" cy="1149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>
                <a:solidFill>
                  <a:srgbClr val="000000"/>
                </a:solidFill>
              </a:rPr>
              <a:t>Показатели результативности</a:t>
            </a:r>
            <a:endParaRPr sz="1100" b="0">
              <a:solidFill>
                <a:srgbClr val="000000"/>
              </a:solidFill>
            </a:endParaRPr>
          </a:p>
        </p:txBody>
      </p:sp>
      <p:sp>
        <p:nvSpPr>
          <p:cNvPr id="72" name="Google Shape;72;p7"/>
          <p:cNvSpPr txBox="1"/>
          <p:nvPr/>
        </p:nvSpPr>
        <p:spPr>
          <a:xfrm>
            <a:off x="1319989" y="3584881"/>
            <a:ext cx="652127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>
                <a:solidFill>
                  <a:srgbClr val="FF0030"/>
                </a:solidFill>
                <a:latin typeface="Calibri"/>
                <a:ea typeface="Calibri"/>
                <a:cs typeface="Calibri"/>
                <a:sym typeface="Calibri"/>
              </a:rPr>
              <a:t>Заполнить нижнюю строку, верхние строки таблицы не удалять!</a:t>
            </a:r>
            <a:endParaRPr/>
          </a:p>
        </p:txBody>
      </p:sp>
      <p:sp>
        <p:nvSpPr>
          <p:cNvPr id="73" name="Google Shape;73;p7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8"/>
          <p:cNvSpPr txBox="1">
            <a:spLocks noGrp="1"/>
          </p:cNvSpPr>
          <p:nvPr>
            <p:ph type="title"/>
          </p:nvPr>
        </p:nvSpPr>
        <p:spPr>
          <a:xfrm>
            <a:off x="117683" y="1316848"/>
            <a:ext cx="8908634" cy="2509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>
                <a:solidFill>
                  <a:srgbClr val="000000"/>
                </a:solidFill>
              </a:rPr>
              <a:t>Выходные данные научных публикаци</a:t>
            </a:r>
            <a:r>
              <a:rPr lang="ru-RU" sz="3600">
                <a:solidFill>
                  <a:srgbClr val="000000"/>
                </a:solidFill>
              </a:rPr>
              <a:t>й, конференций. Информация о грантах, конкурсах, премиях, НИР и ОКР.</a:t>
            </a:r>
            <a:br>
              <a:rPr lang="ru-RU" sz="3600" b="0"/>
            </a:br>
            <a:br>
              <a:rPr lang="ru-RU" sz="1050" b="0"/>
            </a:br>
            <a:endParaRPr sz="1100" b="0"/>
          </a:p>
        </p:txBody>
      </p:sp>
      <p:sp>
        <p:nvSpPr>
          <p:cNvPr id="79" name="Google Shape;79;p8"/>
          <p:cNvSpPr txBox="1"/>
          <p:nvPr/>
        </p:nvSpPr>
        <p:spPr>
          <a:xfrm>
            <a:off x="8660086" y="4579882"/>
            <a:ext cx="26801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/>
        </p:nvSpPr>
        <p:spPr>
          <a:xfrm>
            <a:off x="215900" y="376237"/>
            <a:ext cx="8712200" cy="4391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Новая специальность и новое название диссертации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endParaRPr sz="3600" b="0" i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None/>
            </a:pPr>
            <a:r>
              <a:rPr lang="ru-RU" sz="3600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(слайд заполняется теми, у кого содержание диссертации не соответствует паспорту специальности) </a:t>
            </a:r>
            <a:endParaRPr/>
          </a:p>
        </p:txBody>
      </p:sp>
      <p:sp>
        <p:nvSpPr>
          <p:cNvPr id="85" name="Google Shape;85;p10"/>
          <p:cNvSpPr txBox="1"/>
          <p:nvPr/>
        </p:nvSpPr>
        <p:spPr>
          <a:xfrm>
            <a:off x="8367623" y="4579882"/>
            <a:ext cx="5604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-9525" y="1735367"/>
            <a:ext cx="9144000" cy="6204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Calibri"/>
              <a:buNone/>
            </a:pPr>
            <a:r>
              <a:rPr lang="ru-RU"/>
              <a:t>Спасибо за внимание!</a:t>
            </a:r>
            <a:endParaRPr/>
          </a:p>
        </p:txBody>
      </p:sp>
      <p:sp>
        <p:nvSpPr>
          <p:cNvPr id="91" name="Google Shape;91;p11"/>
          <p:cNvSpPr txBox="1"/>
          <p:nvPr/>
        </p:nvSpPr>
        <p:spPr>
          <a:xfrm>
            <a:off x="375707" y="2795999"/>
            <a:ext cx="8373533" cy="2100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ru-RU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ФИО</a:t>
            </a:r>
            <a:endParaRPr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</a:pPr>
            <a:r>
              <a:rPr lang="ru-RU" sz="20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e-mail</a:t>
            </a:r>
            <a:endParaRPr/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Calibri"/>
              <a:buNone/>
            </a:pPr>
            <a:endParaRPr sz="200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Custom 1">
      <a:dk1>
        <a:srgbClr val="0230AC"/>
      </a:dk1>
      <a:lt1>
        <a:srgbClr val="FFFFFF"/>
      </a:lt1>
      <a:dk2>
        <a:srgbClr val="0230AC"/>
      </a:dk2>
      <a:lt2>
        <a:srgbClr val="FFFFFF"/>
      </a:lt2>
      <a:accent1>
        <a:srgbClr val="EC0044"/>
      </a:accent1>
      <a:accent2>
        <a:srgbClr val="0230AC"/>
      </a:accent2>
      <a:accent3>
        <a:srgbClr val="8F32AC"/>
      </a:accent3>
      <a:accent4>
        <a:srgbClr val="0057AC"/>
      </a:accent4>
      <a:accent5>
        <a:srgbClr val="EC5A00"/>
      </a:accent5>
      <a:accent6>
        <a:srgbClr val="ECEC00"/>
      </a:accent6>
      <a:hlink>
        <a:srgbClr val="4BBCFF"/>
      </a:hlink>
      <a:folHlink>
        <a:srgbClr val="C000C3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300</Words>
  <Application>Microsoft Office PowerPoint</Application>
  <PresentationFormat>Экран (16:9)</PresentationFormat>
  <Paragraphs>76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Cover</vt:lpstr>
      <vt:lpstr>Аттестация аспиранта 3-го года обучения ФИО   Название диссертации  Шифр специальности – специальность  научный руководитель: ФИО, уч. степень, уч. звание, должность</vt:lpstr>
      <vt:lpstr>Презентация PowerPoint</vt:lpstr>
      <vt:lpstr>Презентация PowerPoint</vt:lpstr>
      <vt:lpstr>Выполнение плана научно-исследовательских работ за 3-й год обучения </vt:lpstr>
      <vt:lpstr>Презентация PowerPoint</vt:lpstr>
      <vt:lpstr>Показатели результативности</vt:lpstr>
      <vt:lpstr>Выходные данные научных публикаций, конференций. Информация о грантах, конкурсах, премиях, НИР и ОКР. 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аспиранта 3-го года обучения ФИО   Название диссертации  Шифр специальности – специальность  научный руководитель: ФИО, уч. степень, уч. звание, должность</dc:title>
  <dc:creator>Al</dc:creator>
  <cp:lastModifiedBy>Кремлева Арина Валерьевна</cp:lastModifiedBy>
  <cp:revision>2</cp:revision>
  <dcterms:created xsi:type="dcterms:W3CDTF">2014-06-27T12:30:22Z</dcterms:created>
  <dcterms:modified xsi:type="dcterms:W3CDTF">2023-06-23T14:06:54Z</dcterms:modified>
</cp:coreProperties>
</file>