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  <p:sldMasterId id="2147483660" r:id="rId3"/>
  </p:sldMasterIdLst>
  <p:notesMasterIdLst>
    <p:notesMasterId r:id="rId14"/>
  </p:notesMasterIdLst>
  <p:sldIdLst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pD3WGAinYHC2t0glNqpjAIaRl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0CFF"/>
    <a:srgbClr val="00CC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B0BEA9EF-4C8E-4F58-B71A-4254DA64102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F1"/>
          </a:solidFill>
        </a:fill>
      </a:tcStyle>
    </a:wholeTbl>
    <a:band1H>
      <a:tcTxStyle b="off" i="off"/>
      <a:tcStyle>
        <a:tcBdr/>
        <a:fill>
          <a:solidFill>
            <a:srgbClr val="CACC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C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 varScale="1">
        <p:scale>
          <a:sx n="140" d="100"/>
          <a:sy n="140" d="100"/>
        </p:scale>
        <p:origin x="738" y="108"/>
      </p:cViewPr>
      <p:guideLst>
        <p:guide orient="horz" pos="395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141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c7bc69f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dc7bc69f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221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676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198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c7297919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dc7297919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599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c7d6bb6f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dc7d6bb6f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dc7d6bb6f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91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366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283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192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764693" y="997421"/>
            <a:ext cx="5965438" cy="14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765697" y="2571750"/>
            <a:ext cx="5965825" cy="165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c7d6bb6f1_0_107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gdc7d6bb6f1_0_107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dc7d6bb6f1_0_107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gdc7d6bb6f1_0_107"/>
          <p:cNvSpPr txBox="1">
            <a:spLocks noGrp="1"/>
          </p:cNvSpPr>
          <p:nvPr>
            <p:ph type="title"/>
          </p:nvPr>
        </p:nvSpPr>
        <p:spPr>
          <a:xfrm>
            <a:off x="1371600" y="2926326"/>
            <a:ext cx="64008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dc7d6bb6f1_0_107"/>
          <p:cNvSpPr txBox="1">
            <a:spLocks noGrp="1"/>
          </p:cNvSpPr>
          <p:nvPr>
            <p:ph type="body" idx="2"/>
          </p:nvPr>
        </p:nvSpPr>
        <p:spPr>
          <a:xfrm>
            <a:off x="1371600" y="3637205"/>
            <a:ext cx="64008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c7d6bb6f1_0_116"/>
          <p:cNvSpPr txBox="1">
            <a:spLocks noGrp="1"/>
          </p:cNvSpPr>
          <p:nvPr>
            <p:ph type="title"/>
          </p:nvPr>
        </p:nvSpPr>
        <p:spPr>
          <a:xfrm>
            <a:off x="457200" y="2010279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dc7d6bb6f1_0_116"/>
          <p:cNvSpPr txBox="1">
            <a:spLocks noGrp="1"/>
          </p:cNvSpPr>
          <p:nvPr>
            <p:ph type="body" idx="1"/>
          </p:nvPr>
        </p:nvSpPr>
        <p:spPr>
          <a:xfrm>
            <a:off x="457200" y="2787704"/>
            <a:ext cx="82296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c7d6bb6f1_0_119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gdc7d6bb6f1_0_119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dc7d6bb6f1_0_119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c7d6bb6f1_0_1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dc7d6bb6f1_0_123"/>
          <p:cNvSpPr txBox="1">
            <a:spLocks noGrp="1"/>
          </p:cNvSpPr>
          <p:nvPr>
            <p:ph type="title"/>
          </p:nvPr>
        </p:nvSpPr>
        <p:spPr>
          <a:xfrm>
            <a:off x="743140" y="927382"/>
            <a:ext cx="27132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743140" y="927382"/>
            <a:ext cx="2713244" cy="1644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c7297919a_0_167"/>
          <p:cNvSpPr txBox="1">
            <a:spLocks noGrp="1"/>
          </p:cNvSpPr>
          <p:nvPr>
            <p:ph type="title"/>
          </p:nvPr>
        </p:nvSpPr>
        <p:spPr>
          <a:xfrm>
            <a:off x="764693" y="997421"/>
            <a:ext cx="5965500" cy="1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dc7297919a_0_167"/>
          <p:cNvSpPr txBox="1">
            <a:spLocks noGrp="1"/>
          </p:cNvSpPr>
          <p:nvPr>
            <p:ph type="body" idx="1"/>
          </p:nvPr>
        </p:nvSpPr>
        <p:spPr>
          <a:xfrm>
            <a:off x="765697" y="2571750"/>
            <a:ext cx="5965800" cy="1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dc7297919a_0_161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gdc7297919a_0_161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gdc7297919a_0_161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gdc7297919a_0_161"/>
          <p:cNvSpPr txBox="1">
            <a:spLocks noGrp="1"/>
          </p:cNvSpPr>
          <p:nvPr>
            <p:ph type="title"/>
          </p:nvPr>
        </p:nvSpPr>
        <p:spPr>
          <a:xfrm>
            <a:off x="1371600" y="2926326"/>
            <a:ext cx="64008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dc7297919a_0_161"/>
          <p:cNvSpPr txBox="1">
            <a:spLocks noGrp="1"/>
          </p:cNvSpPr>
          <p:nvPr>
            <p:ph type="body" idx="2"/>
          </p:nvPr>
        </p:nvSpPr>
        <p:spPr>
          <a:xfrm>
            <a:off x="1371600" y="3637205"/>
            <a:ext cx="64008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dc7297919a_0_170"/>
          <p:cNvSpPr txBox="1">
            <a:spLocks noGrp="1"/>
          </p:cNvSpPr>
          <p:nvPr>
            <p:ph type="title"/>
          </p:nvPr>
        </p:nvSpPr>
        <p:spPr>
          <a:xfrm>
            <a:off x="457200" y="2010279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dc7297919a_0_170"/>
          <p:cNvSpPr txBox="1">
            <a:spLocks noGrp="1"/>
          </p:cNvSpPr>
          <p:nvPr>
            <p:ph type="body" idx="1"/>
          </p:nvPr>
        </p:nvSpPr>
        <p:spPr>
          <a:xfrm>
            <a:off x="457200" y="2787704"/>
            <a:ext cx="82296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c7297919a_0_173"/>
          <p:cNvSpPr txBox="1">
            <a:spLocks noGrp="1"/>
          </p:cNvSpPr>
          <p:nvPr>
            <p:ph type="subTitle" idx="1"/>
          </p:nvPr>
        </p:nvSpPr>
        <p:spPr>
          <a:xfrm>
            <a:off x="1371600" y="4599335"/>
            <a:ext cx="6400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CC5"/>
              </a:buClr>
              <a:buSzPts val="1600"/>
              <a:buNone/>
              <a:defRPr>
                <a:solidFill>
                  <a:srgbClr val="888CC5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CC5"/>
              </a:buClr>
              <a:buSzPts val="2000"/>
              <a:buNone/>
              <a:defRPr>
                <a:solidFill>
                  <a:srgbClr val="888CC5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gdc7297919a_0_173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dc7297919a_0_173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dc7297919a_0_17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dc7297919a_0_177"/>
          <p:cNvSpPr txBox="1">
            <a:spLocks noGrp="1"/>
          </p:cNvSpPr>
          <p:nvPr>
            <p:ph type="title"/>
          </p:nvPr>
        </p:nvSpPr>
        <p:spPr>
          <a:xfrm>
            <a:off x="743140" y="927382"/>
            <a:ext cx="2713200" cy="16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c7d6bb6f1_0_113"/>
          <p:cNvSpPr txBox="1">
            <a:spLocks noGrp="1"/>
          </p:cNvSpPr>
          <p:nvPr>
            <p:ph type="title"/>
          </p:nvPr>
        </p:nvSpPr>
        <p:spPr>
          <a:xfrm>
            <a:off x="764693" y="997421"/>
            <a:ext cx="5965500" cy="14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dc7d6bb6f1_0_113"/>
          <p:cNvSpPr txBox="1">
            <a:spLocks noGrp="1"/>
          </p:cNvSpPr>
          <p:nvPr>
            <p:ph type="body" idx="1"/>
          </p:nvPr>
        </p:nvSpPr>
        <p:spPr>
          <a:xfrm>
            <a:off x="765697" y="2571750"/>
            <a:ext cx="5965800" cy="1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ftr" idx="11"/>
          </p:nvPr>
        </p:nvSpPr>
        <p:spPr>
          <a:xfrm>
            <a:off x="4030768" y="329462"/>
            <a:ext cx="46560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dc7297919a_0_157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dc7297919a_0_157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gdc7297919a_0_157"/>
          <p:cNvSpPr txBox="1">
            <a:spLocks noGrp="1"/>
          </p:cNvSpPr>
          <p:nvPr>
            <p:ph type="ftr" idx="11"/>
          </p:nvPr>
        </p:nvSpPr>
        <p:spPr>
          <a:xfrm>
            <a:off x="4030768" y="329462"/>
            <a:ext cx="465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c7d6bb6f1_0_103"/>
          <p:cNvSpPr txBox="1">
            <a:spLocks noGrp="1"/>
          </p:cNvSpPr>
          <p:nvPr>
            <p:ph type="title"/>
          </p:nvPr>
        </p:nvSpPr>
        <p:spPr>
          <a:xfrm>
            <a:off x="457200" y="927382"/>
            <a:ext cx="82296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dc7d6bb6f1_0_103"/>
          <p:cNvSpPr txBox="1">
            <a:spLocks noGrp="1"/>
          </p:cNvSpPr>
          <p:nvPr>
            <p:ph type="body" idx="1"/>
          </p:nvPr>
        </p:nvSpPr>
        <p:spPr>
          <a:xfrm>
            <a:off x="457200" y="1694948"/>
            <a:ext cx="8229600" cy="28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dc7d6bb6f1_0_103"/>
          <p:cNvSpPr txBox="1">
            <a:spLocks noGrp="1"/>
          </p:cNvSpPr>
          <p:nvPr>
            <p:ph type="ftr" idx="11"/>
          </p:nvPr>
        </p:nvSpPr>
        <p:spPr>
          <a:xfrm>
            <a:off x="4030768" y="329462"/>
            <a:ext cx="465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aspirantura.ifmo.ru/?main=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3;p1">
            <a:extLst>
              <a:ext uri="{FF2B5EF4-FFF2-40B4-BE49-F238E27FC236}">
                <a16:creationId xmlns:a16="http://schemas.microsoft.com/office/drawing/2014/main" id="{CB312880-0602-401B-930F-435222FA0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140" y="1932975"/>
            <a:ext cx="8269356" cy="96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Аттестация аспиранта 1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-го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 года обучения</a:t>
            </a:r>
            <a:br>
              <a:rPr lang="ru-RU" sz="2400" dirty="0">
                <a:solidFill>
                  <a:schemeClr val="bg1"/>
                </a:solidFill>
                <a:latin typeface="ALS Gorizont Bold Expanded" panose="00000805000000000000" pitchFamily="50" charset="0"/>
              </a:rPr>
            </a:br>
            <a:r>
              <a:rPr lang="ru-RU" sz="24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ФИО</a:t>
            </a:r>
            <a:endParaRPr sz="2400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01AF7-D434-4C6A-A4C7-655921DDA60E}"/>
              </a:ext>
            </a:extLst>
          </p:cNvPr>
          <p:cNvSpPr txBox="1"/>
          <p:nvPr/>
        </p:nvSpPr>
        <p:spPr>
          <a:xfrm>
            <a:off x="2286000" y="45360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2023</a:t>
            </a:r>
            <a:endParaRPr lang="ru-RU" sz="16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02" y="891250"/>
            <a:ext cx="1709997" cy="468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4506" y="3808077"/>
            <a:ext cx="50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научный руководитель:</a:t>
            </a:r>
            <a:b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ФИО, уч. степень, уч. звание, должность</a:t>
            </a:r>
            <a:endParaRPr lang="ru-RU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6858" y="3096228"/>
            <a:ext cx="3610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Название диссертации</a:t>
            </a:r>
            <a:b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Шифр специальности – специальность</a:t>
            </a:r>
            <a:endParaRPr lang="ru-RU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077">
            <a:off x="5888444" y="-1070840"/>
            <a:ext cx="3933921" cy="33191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496" y="3342105"/>
            <a:ext cx="4483877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3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6;p12">
            <a:extLst>
              <a:ext uri="{FF2B5EF4-FFF2-40B4-BE49-F238E27FC236}">
                <a16:creationId xmlns:a16="http://schemas.microsoft.com/office/drawing/2014/main" id="{A732E594-7A3A-43D0-9DE4-44F06D5F5102}"/>
              </a:ext>
            </a:extLst>
          </p:cNvPr>
          <p:cNvSpPr txBox="1">
            <a:spLocks/>
          </p:cNvSpPr>
          <p:nvPr/>
        </p:nvSpPr>
        <p:spPr>
          <a:xfrm>
            <a:off x="0" y="2232649"/>
            <a:ext cx="9144000" cy="9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lt1"/>
              </a:buClr>
              <a:buSzPts val="3200"/>
              <a:buFont typeface="Calibri"/>
              <a:buNone/>
            </a:pPr>
            <a:r>
              <a:rPr lang="ru-RU" sz="2800" dirty="0">
                <a:latin typeface="ALS Gorizont Variable Medium Ex" panose="00000500000000000000" pitchFamily="2" charset="0"/>
              </a:rPr>
              <a:t>Спасибо за внимание!</a:t>
            </a:r>
          </a:p>
        </p:txBody>
      </p:sp>
      <p:sp>
        <p:nvSpPr>
          <p:cNvPr id="4" name="Google Shape;147;p12">
            <a:extLst>
              <a:ext uri="{FF2B5EF4-FFF2-40B4-BE49-F238E27FC236}">
                <a16:creationId xmlns:a16="http://schemas.microsoft.com/office/drawing/2014/main" id="{6CE518C6-A8B8-4F41-A0EC-108521FD0C4D}"/>
              </a:ext>
            </a:extLst>
          </p:cNvPr>
          <p:cNvSpPr txBox="1"/>
          <p:nvPr/>
        </p:nvSpPr>
        <p:spPr>
          <a:xfrm>
            <a:off x="375707" y="3645878"/>
            <a:ext cx="8373533" cy="7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ФИО</a:t>
            </a:r>
            <a:endParaRPr sz="1400" b="0" i="0" u="none" strike="noStrike" cap="none" dirty="0">
              <a:solidFill>
                <a:srgbClr val="000000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e-</a:t>
            </a:r>
            <a:r>
              <a:rPr lang="ru-RU" sz="2000" b="0" i="0" u="none" strike="noStrike" cap="none" dirty="0" err="1">
                <a:solidFill>
                  <a:schemeClr val="lt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mail</a:t>
            </a:r>
            <a:endParaRPr sz="1400" b="0" i="0" u="none" strike="noStrike" cap="none" dirty="0">
              <a:solidFill>
                <a:srgbClr val="000000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chemeClr val="lt1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B0F0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26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34" y="1095000"/>
            <a:ext cx="6973333" cy="4048499"/>
          </a:xfrm>
          <a:prstGeom prst="rect">
            <a:avLst/>
          </a:prstGeom>
        </p:spPr>
      </p:pic>
      <p:sp>
        <p:nvSpPr>
          <p:cNvPr id="88" name="Google Shape;88;gdc7bc69f93_0_0"/>
          <p:cNvSpPr txBox="1">
            <a:spLocks noGrp="1"/>
          </p:cNvSpPr>
          <p:nvPr>
            <p:ph type="title"/>
          </p:nvPr>
        </p:nvSpPr>
        <p:spPr>
          <a:xfrm>
            <a:off x="298938" y="338325"/>
            <a:ext cx="8361148" cy="59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ru-RU" sz="1800" b="0" dirty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  <a:t>Направления научных исследований</a:t>
            </a:r>
            <a:br>
              <a:rPr lang="en-US" sz="1800" b="0" dirty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</a:br>
            <a:r>
              <a:rPr lang="ru-RU" sz="1800" b="0" dirty="0">
                <a:solidFill>
                  <a:schemeClr val="bg1"/>
                </a:solidFill>
                <a:latin typeface="ALS Gorizont Bold Expanded" panose="00000805000000000000" pitchFamily="50" charset="0"/>
                <a:ea typeface="Golos Text" panose="020B0503020202020204" pitchFamily="34" charset="0"/>
              </a:rPr>
              <a:t>с кратким описанием</a:t>
            </a:r>
            <a:endParaRPr sz="1800" b="1" dirty="0">
              <a:solidFill>
                <a:schemeClr val="bg1"/>
              </a:solidFill>
              <a:latin typeface="ALS Gorizont Bold Expanded" panose="00000805000000000000" pitchFamily="50" charset="0"/>
              <a:ea typeface="Golos Text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4045" y="1444070"/>
            <a:ext cx="467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Актуальность (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1-2 предложения</a:t>
            </a:r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). 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Один слайд </a:t>
            </a:r>
            <a:endParaRPr lang="ru-RU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06" y="3505032"/>
            <a:ext cx="724065" cy="724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1" y="3277754"/>
            <a:ext cx="355681" cy="355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69" y="1444070"/>
            <a:ext cx="370606" cy="3706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66" y="1751847"/>
            <a:ext cx="203817" cy="2038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gdc7bc69f93_0_0"/>
          <p:cNvSpPr txBox="1">
            <a:spLocks noGrp="1"/>
          </p:cNvSpPr>
          <p:nvPr>
            <p:ph type="title"/>
          </p:nvPr>
        </p:nvSpPr>
        <p:spPr>
          <a:xfrm>
            <a:off x="298938" y="295091"/>
            <a:ext cx="8361148" cy="36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Цели, задачи диссертационной работы</a:t>
            </a:r>
            <a:endParaRPr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38" y="1028435"/>
            <a:ext cx="836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Один слайд </a:t>
            </a:r>
            <a:endParaRPr lang="ru-RU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1111" y="1780307"/>
            <a:ext cx="3338946" cy="2673930"/>
            <a:chOff x="644237" y="1704108"/>
            <a:chExt cx="3338946" cy="158680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644237" y="1704108"/>
              <a:ext cx="3255818" cy="1537855"/>
            </a:xfrm>
            <a:prstGeom prst="round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27365" y="1794163"/>
              <a:ext cx="3255818" cy="1496747"/>
            </a:xfrm>
            <a:prstGeom prst="roundRect">
              <a:avLst/>
            </a:prstGeom>
            <a:noFill/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95802" y="1739066"/>
            <a:ext cx="3338946" cy="2673930"/>
            <a:chOff x="644237" y="1704108"/>
            <a:chExt cx="3338946" cy="158680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44237" y="1704108"/>
              <a:ext cx="3255818" cy="1537855"/>
            </a:xfrm>
            <a:prstGeom prst="roundRect">
              <a:avLst/>
            </a:prstGeom>
            <a:solidFill>
              <a:srgbClr val="930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27365" y="1794163"/>
              <a:ext cx="3255818" cy="1496747"/>
            </a:xfrm>
            <a:prstGeom prst="roundRect">
              <a:avLst/>
            </a:prstGeom>
            <a:noFill/>
            <a:ln>
              <a:solidFill>
                <a:srgbClr val="930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02" y="4642928"/>
            <a:ext cx="3418279" cy="2957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934">
            <a:off x="4882046" y="1875215"/>
            <a:ext cx="6184834" cy="4015630"/>
          </a:xfrm>
          <a:prstGeom prst="rect">
            <a:avLst/>
          </a:prstGeom>
        </p:spPr>
      </p:pic>
      <p:graphicFrame>
        <p:nvGraphicFramePr>
          <p:cNvPr id="101" name="Google Shape;101;p3"/>
          <p:cNvGraphicFramePr/>
          <p:nvPr>
            <p:extLst>
              <p:ext uri="{D42A27DB-BD31-4B8C-83A1-F6EECF244321}">
                <p14:modId xmlns:p14="http://schemas.microsoft.com/office/powerpoint/2010/main" val="1052012431"/>
              </p:ext>
            </p:extLst>
          </p:nvPr>
        </p:nvGraphicFramePr>
        <p:xfrm>
          <a:off x="404446" y="1602946"/>
          <a:ext cx="8255640" cy="1017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  <a:ea typeface="Golos Text" panose="020B0503020202020204" pitchFamily="34" charset="0"/>
                        </a:rPr>
                        <a:t>ПОСТАВЛЕННАЯ ЗАДАЧА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  <a:ea typeface="Golos Text" panose="020B0503020202020204" pitchFamily="34" charset="0"/>
                        </a:rPr>
                        <a:t>ПОЛУЧЕННЫЙ РЕЗУЛЬТАТ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  <a:ea typeface="Golos Text" panose="020B0503020202020204" pitchFamily="34" charset="0"/>
                        </a:rPr>
                        <a:t>АПРОБАЦИЯ РЕЗУЛЬТАТА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000" b="0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Задача 1</a:t>
                      </a:r>
                      <a:endParaRPr sz="1000" b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000" b="0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Четкая формулировка</a:t>
                      </a:r>
                      <a:endParaRPr sz="1000" b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000" b="0" u="none" strike="noStrike" cap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Статья/конференция/патент/нет апробации (без выходных данных)</a:t>
                      </a:r>
                      <a:endParaRPr sz="1000" b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3" name="Google Shape;103;p3"/>
          <p:cNvSpPr txBox="1"/>
          <p:nvPr/>
        </p:nvSpPr>
        <p:spPr>
          <a:xfrm>
            <a:off x="379200" y="4181856"/>
            <a:ext cx="83856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Внесите в таблицу от 1 до 3 основных результатов, полученных за</a:t>
            </a: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ru-RU" sz="1200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1</a:t>
            </a: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-й </a:t>
            </a: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год обучения</a:t>
            </a:r>
            <a:endParaRPr sz="12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13" name="Google Shape;88;gdc7bc69f93_0_0"/>
          <p:cNvSpPr txBox="1">
            <a:spLocks noGrp="1"/>
          </p:cNvSpPr>
          <p:nvPr>
            <p:ph type="title"/>
          </p:nvPr>
        </p:nvSpPr>
        <p:spPr>
          <a:xfrm>
            <a:off x="298938" y="317920"/>
            <a:ext cx="8361148" cy="650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Выполнение плана научных-</a:t>
            </a:r>
            <a:br>
              <a:rPr lang="en-US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</a:b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исследовательских работ</a:t>
            </a:r>
            <a:r>
              <a:rPr lang="en-US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за 1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  <a:extLst>
                  <a:ext uri="http://customooxmlschemas.google.com/">
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-й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год обучения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938" y="1014581"/>
            <a:ext cx="836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(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не более 1 слайда</a:t>
            </a:r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c7297919a_0_84"/>
          <p:cNvSpPr txBox="1"/>
          <p:nvPr/>
        </p:nvSpPr>
        <p:spPr>
          <a:xfrm>
            <a:off x="8660086" y="4579882"/>
            <a:ext cx="26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8;gdc7bc69f93_0_0"/>
          <p:cNvSpPr txBox="1">
            <a:spLocks noGrp="1"/>
          </p:cNvSpPr>
          <p:nvPr>
            <p:ph type="title"/>
          </p:nvPr>
        </p:nvSpPr>
        <p:spPr>
          <a:xfrm>
            <a:off x="298938" y="246095"/>
            <a:ext cx="8361148" cy="7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Полученные научные результаты</a:t>
            </a:r>
            <a:b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</a:b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за 1-й год обучения с иллюстрациями</a:t>
            </a:r>
            <a:endParaRPr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38" y="1056144"/>
            <a:ext cx="8361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(1-2 слайда). </a:t>
            </a:r>
            <a:r>
              <a:rPr lang="ru-RU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Указать личный вклад</a:t>
            </a:r>
            <a:endParaRPr lang="ru-RU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1753242"/>
            <a:ext cx="4918362" cy="42415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602">
            <a:off x="-1552516" y="75466"/>
            <a:ext cx="3931419" cy="5763191"/>
          </a:xfrm>
          <a:prstGeom prst="rect">
            <a:avLst/>
          </a:prstGeom>
        </p:spPr>
      </p:pic>
      <p:graphicFrame>
        <p:nvGraphicFramePr>
          <p:cNvPr id="116" name="Google Shape;116;gdc7d6bb6f1_0_30"/>
          <p:cNvGraphicFramePr/>
          <p:nvPr>
            <p:extLst>
              <p:ext uri="{D42A27DB-BD31-4B8C-83A1-F6EECF244321}">
                <p14:modId xmlns:p14="http://schemas.microsoft.com/office/powerpoint/2010/main" val="1876547789"/>
              </p:ext>
            </p:extLst>
          </p:nvPr>
        </p:nvGraphicFramePr>
        <p:xfrm>
          <a:off x="394855" y="1224119"/>
          <a:ext cx="8326581" cy="1236025"/>
        </p:xfrm>
        <a:graphic>
          <a:graphicData uri="http://schemas.openxmlformats.org/drawingml/2006/table">
            <a:tbl>
              <a:tblPr firstRow="1" bandRow="1">
                <a:noFill/>
                <a:tableStyleId>{B0BEA9EF-4C8E-4F58-B71A-4254DA641029}</a:tableStyleId>
              </a:tblPr>
              <a:tblGrid>
                <a:gridCol w="415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№</a:t>
                      </a:r>
                      <a:endParaRPr lang="ru-RU" sz="105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ПЛАНИРУЕМЫЙ РЕЗУЛЬТАТ</a:t>
                      </a:r>
                      <a:endParaRPr lang="ru-RU" sz="105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ПЛАНИРУЕМАЯ АПРОБАЦИЯ РЕЗУЛЬТАТА</a:t>
                      </a:r>
                      <a:endParaRPr lang="ru-RU" sz="105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СРОК ВЫПОЛНЕНИЯ</a:t>
                      </a:r>
                      <a:endParaRPr lang="ru-RU" sz="105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Краткое описание</a:t>
                      </a:r>
                      <a:endParaRPr sz="10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Статья/конференция/патент</a:t>
                      </a:r>
                      <a:endParaRPr sz="10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…..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</a:t>
                      </a:r>
                      <a:endParaRPr sz="110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….</a:t>
                      </a:r>
                      <a:endParaRPr sz="110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….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10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….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Google Shape;88;gdc7bc69f93_0_0"/>
          <p:cNvSpPr txBox="1">
            <a:spLocks/>
          </p:cNvSpPr>
          <p:nvPr/>
        </p:nvSpPr>
        <p:spPr>
          <a:xfrm>
            <a:off x="298938" y="262753"/>
            <a:ext cx="8361148" cy="69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План научных-исследовательских работ</a:t>
            </a:r>
          </a:p>
          <a:p>
            <a:pPr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на 2-й  год обучения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11"/>
          <p:cNvGraphicFramePr/>
          <p:nvPr>
            <p:extLst>
              <p:ext uri="{D42A27DB-BD31-4B8C-83A1-F6EECF244321}">
                <p14:modId xmlns:p14="http://schemas.microsoft.com/office/powerpoint/2010/main" val="208832268"/>
              </p:ext>
            </p:extLst>
          </p:nvPr>
        </p:nvGraphicFramePr>
        <p:xfrm>
          <a:off x="378979" y="850831"/>
          <a:ext cx="8431990" cy="2767761"/>
        </p:xfrm>
        <a:graphic>
          <a:graphicData uri="http://schemas.openxmlformats.org/drawingml/2006/table">
            <a:tbl>
              <a:tblPr firstRow="1" bandRow="1">
                <a:noFill/>
                <a:tableStyleId>{B0BEA9EF-4C8E-4F58-B71A-4254DA641029}</a:tableStyleId>
              </a:tblPr>
              <a:tblGrid>
                <a:gridCol w="1124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349">
                  <a:extLst>
                    <a:ext uri="{9D8B030D-6E8A-4147-A177-3AD203B41FA5}">
                      <a16:colId xmlns:a16="http://schemas.microsoft.com/office/drawing/2014/main" val="3726510066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3034949695"/>
                    </a:ext>
                  </a:extLst>
                </a:gridCol>
                <a:gridCol w="1535501">
                  <a:extLst>
                    <a:ext uri="{9D8B030D-6E8A-4147-A177-3AD203B41FA5}">
                      <a16:colId xmlns:a16="http://schemas.microsoft.com/office/drawing/2014/main" val="475456169"/>
                    </a:ext>
                  </a:extLst>
                </a:gridCol>
                <a:gridCol w="1500997">
                  <a:extLst>
                    <a:ext uri="{9D8B030D-6E8A-4147-A177-3AD203B41FA5}">
                      <a16:colId xmlns:a16="http://schemas.microsoft.com/office/drawing/2014/main" val="2442579887"/>
                    </a:ext>
                  </a:extLst>
                </a:gridCol>
                <a:gridCol w="1314614">
                  <a:extLst>
                    <a:ext uri="{9D8B030D-6E8A-4147-A177-3AD203B41FA5}">
                      <a16:colId xmlns:a16="http://schemas.microsoft.com/office/drawing/2014/main" val="2602860550"/>
                    </a:ext>
                  </a:extLst>
                </a:gridCol>
              </a:tblGrid>
              <a:tr h="387673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ОЦЕНКА*</a:t>
                      </a: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КОЛИЧЕСТВО ПУБЛИКАЦИЙ</a:t>
                      </a: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УЧАСТИЕ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И ПОБЕДА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В ГРАНТАХ, КОНКУРСАХ, ПРЕМИЯХ, ИМЕННЫХ СТИПЕНДИЯХ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ЧИСЛО АПРОБАЦИЙ РЕЗУЛЬТАТОВ ИССЛЕДОВАНИЙ НА НАУЧНЫХ КОНФЕРЕНЦИЯХ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УЧАСТИЕ В НИОКТР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en-US" sz="1000" b="1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SCOPUS, WEB OF SCIENCE (ИЗ НИХ Q1)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  <a:tabLst/>
                        <a:defRPr/>
                      </a:pPr>
                      <a:r>
                        <a:rPr lang="ru-RU" sz="1000" b="1" u="none" strike="noStrike" cap="none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ВАК</a:t>
                      </a:r>
                      <a:endParaRPr lang="ru-RU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ru-RU" sz="1000" b="1" u="none" strike="noStrike" cap="none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</a:rPr>
                        <a:t>РИНЦ</a:t>
                      </a:r>
                      <a:endParaRPr lang="en-US" sz="1000" b="1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 err="1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удовл</a:t>
                      </a: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.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-**</a:t>
                      </a: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хор.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-**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-**</a:t>
                      </a: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отл.</a:t>
                      </a:r>
                      <a:endParaRPr sz="1050" u="none" strike="noStrike" cap="none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0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-**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1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2</a:t>
                      </a:r>
                      <a:endParaRPr sz="1050" u="none" strike="noStrike" cap="none" dirty="0">
                        <a:solidFill>
                          <a:schemeClr val="bg1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solidFill>
                            <a:schemeClr val="bg1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-**</a:t>
                      </a: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31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200" u="none" strike="noStrike" cap="none" dirty="0">
                          <a:solidFill>
                            <a:schemeClr val="bg1"/>
                          </a:solidFill>
                          <a:latin typeface="ALS Gorizont Bold Expanded" panose="00000805000000000000" pitchFamily="50" charset="0"/>
                          <a:ea typeface="Golos Text" panose="020B0503020202020204" pitchFamily="34" charset="0"/>
                        </a:rPr>
                        <a:t>Личные показатели</a:t>
                      </a:r>
                      <a:endParaRPr sz="120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chemeClr val="bg1"/>
                        </a:solidFill>
                        <a:latin typeface="ALS Gorizont Bold Expanded" panose="00000805000000000000" pitchFamily="50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1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en-US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 (x Q1)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 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  <a:tabLst/>
                        <a:defRPr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050" u="none" strike="noStrike" cap="none" dirty="0">
                          <a:solidFill>
                            <a:schemeClr val="accent6"/>
                          </a:solidFill>
                          <a:latin typeface="Golos Text" panose="020B0503020202020204" pitchFamily="34" charset="0"/>
                          <a:ea typeface="Golos Text" panose="020B0503020202020204" pitchFamily="34" charset="0"/>
                        </a:rPr>
                        <a:t>?</a:t>
                      </a:r>
                      <a:endParaRPr sz="1050" u="none" strike="noStrike" cap="none" dirty="0">
                        <a:solidFill>
                          <a:schemeClr val="accent6"/>
                        </a:solidFill>
                        <a:latin typeface="Golos Text" panose="020B0503020202020204" pitchFamily="34" charset="0"/>
                        <a:ea typeface="Golos Text" panose="020B0503020202020204" pitchFamily="34" charset="0"/>
                      </a:endParaRPr>
                    </a:p>
                  </a:txBody>
                  <a:tcPr marL="91450" marR="91450" marT="45725" marB="45725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4" name="Google Shape;124;p11"/>
          <p:cNvSpPr txBox="1"/>
          <p:nvPr/>
        </p:nvSpPr>
        <p:spPr>
          <a:xfrm>
            <a:off x="378978" y="4242204"/>
            <a:ext cx="7864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Готовность текста диссертации: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4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…. % 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удовл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. – 20%, хор. – 25%, </a:t>
            </a:r>
            <a:r>
              <a:rPr lang="ru-RU" sz="1400" b="0" i="0" u="none" strike="noStrike" cap="none" dirty="0" err="1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отл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. – 3</a:t>
            </a:r>
            <a:r>
              <a:rPr lang="ru-RU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0</a:t>
            </a:r>
            <a:r>
              <a:rPr lang="ru-RU" sz="14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%)</a:t>
            </a:r>
            <a:endParaRPr sz="1400" b="0" i="0" u="none" strike="noStrike" cap="none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378978" y="4540759"/>
            <a:ext cx="95724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ru-RU" sz="10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 - Требования Приложения 1 Положения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ДП-СМК-368-06-2020</a:t>
            </a:r>
            <a:r>
              <a:rPr lang="ru-RU" sz="10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(</a:t>
            </a:r>
            <a:r>
              <a:rPr lang="ru-RU" sz="1000" b="0" i="0" u="sng" strike="noStrike" cap="none" dirty="0">
                <a:solidFill>
                  <a:srgbClr val="000000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http://aspirantura.ifmo.ru/?main=27</a:t>
            </a:r>
            <a:r>
              <a:rPr lang="ru-RU" sz="10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)</a:t>
            </a:r>
            <a:endParaRPr sz="1000" b="0" i="0" u="none" strike="noStrike" cap="none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** - показатель не оценивается</a:t>
            </a:r>
            <a:endParaRPr sz="1000" b="0" i="0" u="none" strike="noStrike" cap="none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127" name="Google Shape;127;p11"/>
          <p:cNvSpPr txBox="1"/>
          <p:nvPr/>
        </p:nvSpPr>
        <p:spPr>
          <a:xfrm>
            <a:off x="378978" y="3666487"/>
            <a:ext cx="8581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Заполнить нижнюю строку, верхние строки таблицы не удалять! Укажите показатели ПО ТЕМЕ ДИССЕРТАЦИИ за ВЕСЬ период обучения. Указывать только опубликованные статьи!</a:t>
            </a:r>
            <a:endParaRPr sz="12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8" name="Google Shape;88;gdc7bc69f93_0_0"/>
          <p:cNvSpPr txBox="1">
            <a:spLocks/>
          </p:cNvSpPr>
          <p:nvPr/>
        </p:nvSpPr>
        <p:spPr>
          <a:xfrm>
            <a:off x="298938" y="266993"/>
            <a:ext cx="8361148" cy="394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Показатели результативности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8660086" y="4579882"/>
            <a:ext cx="2680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298938" y="1326059"/>
            <a:ext cx="7841835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Scopus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: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24765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Authors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Title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Journal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year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),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объем выполненной работы в 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“оценка личного вклада в страницах / кол-во страниц в 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публикации</a:t>
            </a:r>
            <a:r>
              <a:rPr lang="ru-RU" sz="1100" b="1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”</a:t>
            </a:r>
            <a:r>
              <a:rPr lang="ru-RU" sz="1100" b="1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Q1 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  <a:p>
            <a:pPr marL="24765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Authors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Title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Journal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year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), 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объем выполненной работы в 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“о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ценка личного вклада в страницах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/кол-во </a:t>
            </a:r>
            <a:r>
              <a:rPr lang="ru-RU" sz="1100" b="0" i="1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стр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в публикации</a:t>
            </a:r>
            <a:r>
              <a:rPr lang="ru-RU" sz="1100" b="1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”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ACCEPTED </a:t>
            </a:r>
            <a:r>
              <a:rPr lang="ru-RU" sz="1100" b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/ SUBMITTED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(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if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not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published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yet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) </a:t>
            </a:r>
            <a:endParaRPr sz="1100" b="1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i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</a:t>
            </a: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аспиранту предлагается самостоятельно оценить личный вклад в написание статьи в общем объёме работ по статье</a:t>
            </a:r>
            <a:endParaRPr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latin typeface="Golos Text" panose="020B0503020202020204" pitchFamily="34" charset="0"/>
              <a:ea typeface="Golos Text" panose="020B0503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Пример:</a:t>
            </a:r>
            <a:endParaRPr sz="1100" b="1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100" b="1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I.I.Ivanov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A.A.Sidorov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“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Optical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photonic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</a:t>
            </a:r>
            <a:r>
              <a:rPr lang="ru-RU" sz="1100" b="0" i="0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crystals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”, PRB 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(2019)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3/6, Q1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b="1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ВАК: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cs typeface="Calibri"/>
              <a:sym typeface="Calibri"/>
            </a:endParaRPr>
          </a:p>
          <a:p>
            <a:pPr marL="24765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Авторы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, Название, Журнал </a:t>
            </a:r>
            <a:r>
              <a:rPr lang="ru-RU" sz="1100" b="1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(год)</a:t>
            </a:r>
            <a:r>
              <a:rPr lang="ru-RU" sz="1100" b="0" i="0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объем выполненной работы в 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“</a:t>
            </a:r>
            <a:r>
              <a:rPr lang="ru-RU" sz="1100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оценка личного вклада в страницах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/    кол-во </a:t>
            </a:r>
            <a:r>
              <a:rPr lang="ru-RU" sz="1100" b="0" i="1" u="none" strike="noStrike" cap="none" dirty="0" err="1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стр</a:t>
            </a:r>
            <a:r>
              <a:rPr lang="ru-RU" sz="1100" b="0" i="1" u="none" strike="noStrike" cap="none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 в публикации”</a:t>
            </a:r>
            <a:r>
              <a:rPr lang="ru-RU" sz="1100" b="1" i="1" dirty="0">
                <a:solidFill>
                  <a:schemeClr val="accent6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Calibri"/>
                <a:sym typeface="Calibri"/>
              </a:rPr>
              <a:t>*</a:t>
            </a:r>
            <a:endParaRPr sz="1100" b="0" i="0" u="none" strike="noStrike" cap="none" dirty="0">
              <a:solidFill>
                <a:schemeClr val="accent6"/>
              </a:solidFill>
              <a:latin typeface="Golos Text" panose="020B0503020202020204" pitchFamily="34" charset="0"/>
              <a:ea typeface="Golos Text" panose="020B0503020202020204" pitchFamily="34" charset="0"/>
              <a:sym typeface="Arial"/>
            </a:endParaRPr>
          </a:p>
        </p:txBody>
      </p:sp>
      <p:sp>
        <p:nvSpPr>
          <p:cNvPr id="5" name="Google Shape;88;gdc7bc69f93_0_0"/>
          <p:cNvSpPr txBox="1">
            <a:spLocks/>
          </p:cNvSpPr>
          <p:nvPr/>
        </p:nvSpPr>
        <p:spPr>
          <a:xfrm>
            <a:off x="298938" y="538705"/>
            <a:ext cx="8361148" cy="7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  <a:buSzPct val="158822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Выходные данные научных публикаций</a:t>
            </a:r>
          </a:p>
          <a:p>
            <a:pPr lvl="0">
              <a:buClr>
                <a:srgbClr val="000000"/>
              </a:buClr>
              <a:buSzPct val="158822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За </a:t>
            </a:r>
            <a:r>
              <a:rPr lang="ru-RU" sz="2000" b="1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по теме диссертации 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отдельно:</a:t>
            </a:r>
          </a:p>
          <a:p>
            <a:pPr lvl="0">
              <a:buClr>
                <a:srgbClr val="000000"/>
              </a:buClr>
              <a:buSzPct val="158822"/>
            </a:pPr>
            <a:r>
              <a:rPr lang="ru-RU" sz="2000" dirty="0" err="1">
                <a:solidFill>
                  <a:schemeClr val="bg1"/>
                </a:solidFill>
                <a:latin typeface="ALS Gorizont Bold Expanded" panose="00000805000000000000" pitchFamily="50" charset="0"/>
              </a:rPr>
              <a:t>Scopus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 (с указанием Q1), ВАК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938" y="4335192"/>
            <a:ext cx="237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Конференции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gdc7bc69f93_0_0"/>
          <p:cNvSpPr txBox="1">
            <a:spLocks/>
          </p:cNvSpPr>
          <p:nvPr/>
        </p:nvSpPr>
        <p:spPr>
          <a:xfrm>
            <a:off x="298938" y="571401"/>
            <a:ext cx="8361148" cy="699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Информация о </a:t>
            </a:r>
            <a:r>
              <a:rPr lang="ru-RU" sz="2000" b="1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личных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 грантах,</a:t>
            </a:r>
          </a:p>
          <a:p>
            <a:pPr lvl="0"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конкурсах, премиях, </a:t>
            </a:r>
            <a:r>
              <a:rPr lang="ru-RU" sz="2000" b="1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участие в</a:t>
            </a: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 НИР и ОКР </a:t>
            </a:r>
          </a:p>
          <a:p>
            <a:pPr lvl="0">
              <a:buClr>
                <a:srgbClr val="000000"/>
              </a:buClr>
              <a:buSzPts val="3600"/>
            </a:pPr>
            <a:r>
              <a:rPr lang="ru-RU" sz="2000" dirty="0">
                <a:solidFill>
                  <a:schemeClr val="bg1"/>
                </a:solidFill>
                <a:latin typeface="ALS Gorizont Bold Expanded" panose="00000805000000000000" pitchFamily="50" charset="0"/>
              </a:rPr>
              <a:t>в отчетном периоде</a:t>
            </a:r>
            <a:endParaRPr lang="ru-RU" sz="2000" b="1" dirty="0">
              <a:solidFill>
                <a:schemeClr val="bg1"/>
              </a:solidFill>
              <a:latin typeface="ALS Gorizont Bold Expanded" panose="00000805000000000000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09" y="3284506"/>
            <a:ext cx="1783214" cy="1024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9" y="2020679"/>
            <a:ext cx="1924511" cy="1513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04" y="3103248"/>
            <a:ext cx="1902094" cy="1557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76" y="1402109"/>
            <a:ext cx="2365612" cy="1237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62" y="1227756"/>
            <a:ext cx="2234271" cy="1734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8146" y="2223613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0900" y="1565522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3983" y="3284506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8914" y="3429844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47919" y="1365697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Golos Text" panose="020B0503020202020204" pitchFamily="34" charset="0"/>
                <a:ea typeface="Golos Text" panose="020B0503020202020204" pitchFamily="34" charset="0"/>
              </a:rPr>
              <a:t>Текст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477</Words>
  <Application>Microsoft Office PowerPoint</Application>
  <PresentationFormat>Экран (16:9)</PresentationFormat>
  <Paragraphs>110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ALS Gorizont Bold Expanded</vt:lpstr>
      <vt:lpstr>ALS Gorizont Variable Medium Ex</vt:lpstr>
      <vt:lpstr>Arial</vt:lpstr>
      <vt:lpstr>Calibri</vt:lpstr>
      <vt:lpstr>Golos Text</vt:lpstr>
      <vt:lpstr>Cover</vt:lpstr>
      <vt:lpstr>Cover</vt:lpstr>
      <vt:lpstr>Cover</vt:lpstr>
      <vt:lpstr>Аттестация аспиранта 1-го года обучения ФИО</vt:lpstr>
      <vt:lpstr>Направления научных исследований с кратким описанием</vt:lpstr>
      <vt:lpstr>Цели, задачи диссертационной работы</vt:lpstr>
      <vt:lpstr>Выполнение плана научных- исследовательских работ за 1-й год обучения</vt:lpstr>
      <vt:lpstr>Полученные научные результаты за 1-й год обучения с иллюстрациями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аспиранта 1-го года обучения ФИО   Название диссертации  Шифр специальности – специальность  научный руководитель: ФИО, уч. степень, уч. звание, должность</dc:title>
  <dc:creator>Al</dc:creator>
  <cp:lastModifiedBy>Храмова Анастасия Владимировна</cp:lastModifiedBy>
  <cp:revision>17</cp:revision>
  <dcterms:created xsi:type="dcterms:W3CDTF">2014-06-27T12:30:22Z</dcterms:created>
  <dcterms:modified xsi:type="dcterms:W3CDTF">2023-02-07T12:18:40Z</dcterms:modified>
</cp:coreProperties>
</file>