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70" r:id="rId1"/>
  </p:sldMasterIdLst>
  <p:notesMasterIdLst>
    <p:notesMasterId r:id="rId9"/>
  </p:notesMasterIdLst>
  <p:handoutMasterIdLst>
    <p:handoutMasterId r:id="rId10"/>
  </p:handoutMasterIdLst>
  <p:sldIdLst>
    <p:sldId id="257" r:id="rId2"/>
    <p:sldId id="357" r:id="rId3"/>
    <p:sldId id="361" r:id="rId4"/>
    <p:sldId id="362" r:id="rId5"/>
    <p:sldId id="360" r:id="rId6"/>
    <p:sldId id="363" r:id="rId7"/>
    <p:sldId id="359" r:id="rId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1">
          <p15:clr>
            <a:srgbClr val="A4A3A4"/>
          </p15:clr>
        </p15:guide>
        <p15:guide id="2" pos="28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2595315-6059-63B0-9BE8-AAFD11894995}" name="Елена Иванченко" initials="ЕИ" userId="7f7d7db965285a96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Самолетов" initials="С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60C6"/>
    <a:srgbClr val="D60093"/>
    <a:srgbClr val="FF3E35"/>
    <a:srgbClr val="00CEFF"/>
    <a:srgbClr val="9307FE"/>
    <a:srgbClr val="B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83784" autoAdjust="0"/>
  </p:normalViewPr>
  <p:slideViewPr>
    <p:cSldViewPr snapToGrid="0" snapToObjects="1" showGuides="1">
      <p:cViewPr varScale="1">
        <p:scale>
          <a:sx n="123" d="100"/>
          <a:sy n="123" d="100"/>
        </p:scale>
        <p:origin x="1176" y="108"/>
      </p:cViewPr>
      <p:guideLst>
        <p:guide orient="horz" pos="1611"/>
        <p:guide pos="28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388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12975-4CFD-C441-A244-B7FD9A9579C2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660DC-725D-2A44-9F89-74FE668A9C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254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AFD1C8-470D-774F-8B40-381C3059BD4A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9711C-DB87-6342-8123-FE7E39EB00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732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065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1B7427-B691-D989-2A21-BA5F9AF1E6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4616B0CA-284D-BF68-B9E3-DCB67A9C8E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4C20F101-BD62-9E68-368A-83B8A12461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B9AFE6-1DB1-2C60-15A6-EA63AE35A3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86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7D15D9-AD8A-3708-E26D-958670864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DE9AD3A1-7784-056E-504E-F45ED85D2E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68C039D-0737-A4BA-31BE-5F8158FDF6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C748AFE-D019-99C8-8372-21B0B7E1C5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981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542AEE-38B0-F155-4AB0-6AF7EA889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7B86E1D0-8655-BF31-EB22-8707B97207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C948074-E4BC-0B3B-138A-314DD74A7C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3253ABC-F107-524E-F140-BF358D137A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331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CF2942-5C32-2A75-56CA-3DE9E6986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7EECB8E2-3FDF-93DC-6A4B-877C44BA41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4607021-C92C-72CD-565C-DC1505740A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0F655F2-964D-DA93-7C01-453C3A9FBF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645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074FBF-3FEB-5149-D60A-7179C10F5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03F39E40-F391-3AD2-F1D0-1E89F0B6DB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9982CCE-3174-0609-1004-D7976BF2C7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13D2FE7-0D77-0529-6D88-4216F621EA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118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72CF50-909E-C7BC-0B0F-03366DCBC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0C9461D-72DE-D6A8-80F0-0AC3216640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4CC618C-F499-5EC0-AE3E-E561EA4163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6544DD1-E763-DCBE-B1F0-80F82E807C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718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kfq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211943"/>
            <a:ext cx="7467600" cy="344714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4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20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3509715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3706F3BB-2486-D68F-6966-44BBD62CEC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49722966-1EC6-6348-3A3A-25A27C8E50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D2BFFE86-F97D-E925-927B-0F6BBD2D6E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ADAF316B-52C6-704E-CB38-0E76498CD5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88714-60F8-FF59-CB87-38F52214F9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260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8C44632-7642-B672-30DB-BEE8EBC23C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AF7BB137-1C7F-56D5-5D41-70ED6DEA4C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8957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D9C7E817-A2F7-D228-2EB2-8CC2710635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2927035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1F5CFB9-FFF2-E218-2283-FA3AC247B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1CCADC5-135D-DC69-A40F-E7939EE42C8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31102738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25FAEC5-3811-8889-0016-6EA3B2AC41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7">
            <a:extLst>
              <a:ext uri="{FF2B5EF4-FFF2-40B4-BE49-F238E27FC236}">
                <a16:creationId xmlns:a16="http://schemas.microsoft.com/office/drawing/2014/main" id="{CAC739FE-CC7A-A005-60BE-713B90BFE7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5" name="Текст 13">
            <a:extLst>
              <a:ext uri="{FF2B5EF4-FFF2-40B4-BE49-F238E27FC236}">
                <a16:creationId xmlns:a16="http://schemas.microsoft.com/office/drawing/2014/main" id="{0280BF47-780B-2175-23F6-FDC24D601F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6" name="Текст 7">
            <a:extLst>
              <a:ext uri="{FF2B5EF4-FFF2-40B4-BE49-F238E27FC236}">
                <a16:creationId xmlns:a16="http://schemas.microsoft.com/office/drawing/2014/main" id="{E58E80D7-3F9A-CA73-1A7E-C864B8F1B1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7" name="Текст 13">
            <a:extLst>
              <a:ext uri="{FF2B5EF4-FFF2-40B4-BE49-F238E27FC236}">
                <a16:creationId xmlns:a16="http://schemas.microsoft.com/office/drawing/2014/main" id="{BF0BE89B-425E-821E-10AB-56C164DAED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2062931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F282CACE-D64E-E390-8227-23E049D60A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61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FD893D5-8CB5-3E29-008C-CC0E0591AE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6E126262-C015-9DD6-F87F-1B632AE744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7363212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02428" y="943208"/>
            <a:ext cx="5526315" cy="3875536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6" name="Рисунок 2">
            <a:extLst>
              <a:ext uri="{FF2B5EF4-FFF2-40B4-BE49-F238E27FC236}">
                <a16:creationId xmlns:a16="http://schemas.microsoft.com/office/drawing/2014/main" id="{E0DDF7E5-74E5-85B7-0EAB-6118F548A9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3208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7936B987-FE27-33B7-4612-FDB9F2B35C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200" y="2935720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55286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6">
            <a:extLst>
              <a:ext uri="{FF2B5EF4-FFF2-40B4-BE49-F238E27FC236}">
                <a16:creationId xmlns:a16="http://schemas.microsoft.com/office/drawing/2014/main" id="{604BBFFB-7572-35FA-4787-0F445C5632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1059322"/>
            <a:ext cx="3897086" cy="1734678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BFD2DD0-1A50-CC19-1239-4EE4F12EA9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3105836"/>
            <a:ext cx="3897084" cy="1640335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73A9D63A-5180-ED0A-F619-007A1570C1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9714" y="1059322"/>
            <a:ext cx="3632201" cy="3686849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075CB2-AC7B-1521-E0C8-0618DBE0FE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3591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0945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596980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3287828"/>
            <a:ext cx="2588883" cy="1395548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207251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84827D-CE53-9591-037D-C963F1C740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5AE50A46-F4A6-68CE-7C12-AA2301388718}"/>
              </a:ext>
            </a:extLst>
          </p:cNvPr>
          <p:cNvSpPr>
            <a:spLocks noGrp="1"/>
          </p:cNvSpPr>
          <p:nvPr>
            <p:ph sz="half" idx="26" hasCustomPrompt="1"/>
          </p:nvPr>
        </p:nvSpPr>
        <p:spPr>
          <a:xfrm>
            <a:off x="5967600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2AB405F-D2C7-9CD0-F8A2-C5B08DACE9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9081" y="944463"/>
            <a:ext cx="2577001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20D20C24-934F-4A5C-CF04-B479AF2D0D5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221666" y="944462"/>
            <a:ext cx="2577001" cy="1883023"/>
          </a:xfrm>
          <a:prstGeom prst="roundRect">
            <a:avLst>
              <a:gd name="adj" fmla="val 12905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id="{2D750E3A-97C5-5CBE-A3C9-0F2565E569E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980690" y="944463"/>
            <a:ext cx="2577001" cy="1883023"/>
          </a:xfrm>
          <a:prstGeom prst="roundRect">
            <a:avLst>
              <a:gd name="adj" fmla="val 10512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38425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3143" y="949330"/>
            <a:ext cx="2895600" cy="3895724"/>
          </a:xfrm>
        </p:spPr>
        <p:txBody>
          <a:bodyPr>
            <a:normAutofit/>
          </a:bodyPr>
          <a:lstStyle>
            <a:lvl1pPr marL="0" indent="0">
              <a:buNone/>
              <a:defRPr sz="1400" b="0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F1233E17-1183-B76E-8FDC-B4E51177D9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9329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D225B0AE-7C4E-EA08-3FB1-DC344CD724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95171" y="949328"/>
            <a:ext cx="2532744" cy="1883023"/>
          </a:xfrm>
          <a:prstGeom prst="roundRect">
            <a:avLst>
              <a:gd name="adj" fmla="val 1187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8F0CB042-A157-2892-A9F3-8F41034FBC2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B7890194-FBA6-DE42-AD42-307D6F999BE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7199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64274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6AE54EB-260E-9A56-307F-307DC6AE32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963397"/>
            <a:ext cx="2532744" cy="1883023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Ключевая фраза слайда</a:t>
            </a:r>
          </a:p>
        </p:txBody>
      </p:sp>
      <p:sp>
        <p:nvSpPr>
          <p:cNvPr id="7" name="Рисунок 2">
            <a:extLst>
              <a:ext uri="{FF2B5EF4-FFF2-40B4-BE49-F238E27FC236}">
                <a16:creationId xmlns:a16="http://schemas.microsoft.com/office/drawing/2014/main" id="{20DDEE97-30A5-E948-6E23-28FB2BCF96F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963397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AAC08422-7D47-2B7E-7D28-680BC07B364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33141" y="966928"/>
            <a:ext cx="2532744" cy="1883023"/>
          </a:xfrm>
          <a:prstGeom prst="roundRect">
            <a:avLst>
              <a:gd name="adj" fmla="val 11196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D0F3CB7-1C07-A606-10E8-3541ED42DF3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33141" y="2954042"/>
            <a:ext cx="2532744" cy="1883023"/>
          </a:xfrm>
          <a:prstGeom prst="roundRect">
            <a:avLst>
              <a:gd name="adj" fmla="val 8802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AFE5227E-AF6F-5CD4-3762-3B690A4EFAC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95171" y="2960314"/>
            <a:ext cx="2532744" cy="1883023"/>
          </a:xfrm>
          <a:prstGeom prst="roundRect">
            <a:avLst>
              <a:gd name="adj" fmla="val 845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F1DACFFD-7F12-BA1F-C994-00039280C0A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7200" y="2960314"/>
            <a:ext cx="2532744" cy="1883023"/>
          </a:xfrm>
          <a:prstGeom prst="roundRect">
            <a:avLst>
              <a:gd name="adj" fmla="val 10169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1818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DC7664A4-1431-5B79-D831-F6220EA436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9A5E5274-1C05-A7BB-B9D5-BE8CD4A5E9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5FC28AB9-3129-9DBE-782C-D2B113A5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12C4E9B1-800A-20F6-E4F7-84C6B3BE94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C1609-7E48-B73D-CDA4-19FD56B59E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3299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75819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6085706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F822C9-93DB-8981-8DE8-9669C842C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ABC6181E-5380-5398-36BA-70EAD01E6B6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54050" y="952607"/>
            <a:ext cx="2589213" cy="1304294"/>
          </a:xfrm>
          <a:prstGeom prst="roundRect">
            <a:avLst>
              <a:gd name="adj" fmla="val 9261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6C8F21F1-75B3-D8F1-2DB5-6F70F86F1DBF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275818" y="952607"/>
            <a:ext cx="2589213" cy="1304294"/>
          </a:xfrm>
          <a:prstGeom prst="roundRect">
            <a:avLst>
              <a:gd name="adj" fmla="val 11730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276AF22E-2A7E-F9AB-5142-9D689D32BAC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089789" y="952607"/>
            <a:ext cx="2589213" cy="1304294"/>
          </a:xfrm>
          <a:prstGeom prst="roundRect">
            <a:avLst>
              <a:gd name="adj" fmla="val 10249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4381B90F-578B-03FE-3E62-01B123DDCA0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0352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78F39546-2C38-A484-9527-E82840466A9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278970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62CF135A-DC57-BFA7-737D-7E89CABB27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88857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2DF9285-C300-85F5-A106-92A286165DE1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457201" y="2866358"/>
            <a:ext cx="2589213" cy="1304294"/>
          </a:xfrm>
          <a:prstGeom prst="roundRect">
            <a:avLst>
              <a:gd name="adj" fmla="val 12224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3E7EB42F-DA19-C666-2E68-46C62D129469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3278969" y="2866358"/>
            <a:ext cx="2589213" cy="1304294"/>
          </a:xfrm>
          <a:prstGeom prst="roundRect">
            <a:avLst>
              <a:gd name="adj" fmla="val 11236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31" name="Рисунок 2">
            <a:extLst>
              <a:ext uri="{FF2B5EF4-FFF2-40B4-BE49-F238E27FC236}">
                <a16:creationId xmlns:a16="http://schemas.microsoft.com/office/drawing/2014/main" id="{8819B960-AE2A-9E43-B370-CD1D6A1ACE8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092940" y="2866358"/>
            <a:ext cx="2589213" cy="1304294"/>
          </a:xfrm>
          <a:prstGeom prst="roundRect">
            <a:avLst>
              <a:gd name="adj" fmla="val 9755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71863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493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6F42A0-92A9-ED41-A4B6-1B839857D4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784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</p:spTree>
    <p:extLst>
      <p:ext uri="{BB962C8B-B14F-4D97-AF65-F5344CB8AC3E}">
        <p14:creationId xmlns:p14="http://schemas.microsoft.com/office/powerpoint/2010/main" val="439475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0393FA-3ECC-3158-E15E-58890F60B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13DB0C6-E4DE-9A4B-998D-34852F1B3E9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4034559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414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>
            <a:extLst>
              <a:ext uri="{FF2B5EF4-FFF2-40B4-BE49-F238E27FC236}">
                <a16:creationId xmlns:a16="http://schemas.microsoft.com/office/drawing/2014/main" id="{36D9692A-5DC0-3DF1-F516-70164F11C5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16" name="Текст 13">
            <a:extLst>
              <a:ext uri="{FF2B5EF4-FFF2-40B4-BE49-F238E27FC236}">
                <a16:creationId xmlns:a16="http://schemas.microsoft.com/office/drawing/2014/main" id="{C2C41F40-A63A-48C4-01DC-A4A13BB7B8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D5B27C-CA4C-7381-3F84-F0595A76CE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Текст 7">
            <a:extLst>
              <a:ext uri="{FF2B5EF4-FFF2-40B4-BE49-F238E27FC236}">
                <a16:creationId xmlns:a16="http://schemas.microsoft.com/office/drawing/2014/main" id="{2AA24315-FE73-04A8-D530-E746EC0C20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69578C56-72EB-AE17-C6D4-CE1E8FBA30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018934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AE2ED3E-3221-72A5-8340-4E08819C8F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19B43694-08A8-116E-FA12-468591D136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952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E75CB8B0-7394-87DF-B065-6F242AB2D0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993366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E98E654-ABDC-7E78-775E-43A2D6214C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5D71CC7-EEA6-E9D0-68AD-36562CCF607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2540818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360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06434"/>
            <a:ext cx="8229600" cy="620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1912"/>
            <a:ext cx="8229600" cy="289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4D3E97-5D7A-1D29-BA55-742D76C1C8C4}"/>
              </a:ext>
            </a:extLst>
          </p:cNvPr>
          <p:cNvSpPr txBox="1"/>
          <p:nvPr userDrawn="1"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78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85" r:id="rId2"/>
    <p:sldLayoutId id="2147483877" r:id="rId3"/>
    <p:sldLayoutId id="2147483891" r:id="rId4"/>
    <p:sldLayoutId id="2147483883" r:id="rId5"/>
    <p:sldLayoutId id="2147483873" r:id="rId6"/>
    <p:sldLayoutId id="2147483888" r:id="rId7"/>
    <p:sldLayoutId id="2147483892" r:id="rId8"/>
    <p:sldLayoutId id="2147483874" r:id="rId9"/>
    <p:sldLayoutId id="2147483886" r:id="rId10"/>
    <p:sldLayoutId id="2147483889" r:id="rId11"/>
    <p:sldLayoutId id="2147483893" r:id="rId12"/>
    <p:sldLayoutId id="2147483887" r:id="rId13"/>
    <p:sldLayoutId id="2147483890" r:id="rId14"/>
    <p:sldLayoutId id="2147483880" r:id="rId15"/>
    <p:sldLayoutId id="2147483894" r:id="rId16"/>
    <p:sldLayoutId id="2147483875" r:id="rId17"/>
    <p:sldLayoutId id="2147483881" r:id="rId18"/>
    <p:sldLayoutId id="2147483882" r:id="rId19"/>
    <p:sldLayoutId id="2147483706" r:id="rId20"/>
    <p:sldLayoutId id="2147483895" r:id="rId2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 baseline="0">
          <a:solidFill>
            <a:schemeClr val="tx1"/>
          </a:solidFill>
          <a:latin typeface="ALS Gorizont Bold Expanded" panose="00000805000000000000" pitchFamily="50" charset="0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SzPct val="100000"/>
        <a:buFont typeface="Arial" panose="020B0604020202020204" pitchFamily="34" charset="0"/>
        <a:buNone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4pPr>
      <a:lvl5pPr marL="1828800" indent="0" algn="l" defTabSz="457200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issovet.itmo.ru/index.php?main=109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issovet.itmo.ru/index.php?main=109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vak.minobrnauki.gov.ru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vak.minobrnauki.gov.ru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718" y="0"/>
            <a:ext cx="3724275" cy="51435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529013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76758" y="1807323"/>
            <a:ext cx="61654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Изменение требований к публикациям соискателей ученой степени 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</a:rPr>
              <a:t>кандидата наук для защит в диссертационных советах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</a:rPr>
              <a:t>Университета ИТМО</a:t>
            </a:r>
            <a:endParaRPr lang="en-US" altLang="en-US" sz="2400" b="1" dirty="0">
              <a:solidFill>
                <a:schemeClr val="bg1"/>
              </a:solidFill>
              <a:latin typeface="ALS Gorizont Thin Expanded" panose="00000205000000000000" pitchFamily="50" charset="0"/>
              <a:ea typeface="DengXian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634447" y="1647266"/>
            <a:ext cx="5850099" cy="2259106"/>
          </a:xfrm>
          <a:prstGeom prst="roundRect">
            <a:avLst/>
          </a:prstGeom>
          <a:noFill/>
          <a:ln w="28575">
            <a:solidFill>
              <a:srgbClr val="FF7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" name="Объект 2">
            <a:extLst>
              <a:ext uri="{FF2B5EF4-FFF2-40B4-BE49-F238E27FC236}">
                <a16:creationId xmlns:a16="http://schemas.microsoft.com/office/drawing/2014/main" id="{880E4C5C-71B9-7956-6094-76679B5A62B4}"/>
              </a:ext>
            </a:extLst>
          </p:cNvPr>
          <p:cNvSpPr txBox="1">
            <a:spLocks/>
          </p:cNvSpPr>
          <p:nvPr/>
        </p:nvSpPr>
        <p:spPr>
          <a:xfrm>
            <a:off x="3529012" y="3936589"/>
            <a:ext cx="4660232" cy="131304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SzPct val="100000"/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bg1"/>
                </a:solidFill>
              </a:rPr>
              <a:t>Наши контакты:</a:t>
            </a:r>
          </a:p>
          <a:p>
            <a:r>
              <a:rPr lang="ru-RU" dirty="0">
                <a:solidFill>
                  <a:schemeClr val="bg1"/>
                </a:solidFill>
              </a:rPr>
              <a:t>Почта: </a:t>
            </a:r>
            <a:r>
              <a:rPr lang="en-US" dirty="0">
                <a:solidFill>
                  <a:schemeClr val="bg1"/>
                </a:solidFill>
              </a:rPr>
              <a:t>dissovet@itmo.ru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Телефон: +7 (812) 480-10-24</a:t>
            </a:r>
          </a:p>
          <a:p>
            <a:r>
              <a:rPr lang="ru-RU" dirty="0">
                <a:solidFill>
                  <a:schemeClr val="bg1"/>
                </a:solidFill>
              </a:rPr>
              <a:t>Офис: Кронверкский пр., д.49, </a:t>
            </a:r>
            <a:r>
              <a:rPr lang="ru-RU" dirty="0" err="1">
                <a:solidFill>
                  <a:schemeClr val="bg1"/>
                </a:solidFill>
              </a:rPr>
              <a:t>каб</a:t>
            </a:r>
            <a:r>
              <a:rPr lang="ru-RU" dirty="0">
                <a:solidFill>
                  <a:schemeClr val="bg1"/>
                </a:solidFill>
              </a:rPr>
              <a:t>. 2320</a:t>
            </a:r>
          </a:p>
          <a:p>
            <a:r>
              <a:rPr lang="ru-RU" dirty="0">
                <a:solidFill>
                  <a:schemeClr val="bg1"/>
                </a:solidFill>
              </a:rPr>
              <a:t>Сайт: </a:t>
            </a:r>
            <a:r>
              <a:rPr lang="en-US" dirty="0">
                <a:solidFill>
                  <a:schemeClr val="bg1"/>
                </a:solidFill>
              </a:rPr>
              <a:t>https://dissovet.itmo.ru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14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979AB-A7F2-A40A-BB68-1ACE4E951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4">
            <a:extLst>
              <a:ext uri="{FF2B5EF4-FFF2-40B4-BE49-F238E27FC236}">
                <a16:creationId xmlns:a16="http://schemas.microsoft.com/office/drawing/2014/main" id="{68AF386F-2EED-793B-24A8-DC6A4DEB8D33}"/>
              </a:ext>
            </a:extLst>
          </p:cNvPr>
          <p:cNvSpPr txBox="1">
            <a:spLocks/>
          </p:cNvSpPr>
          <p:nvPr/>
        </p:nvSpPr>
        <p:spPr>
          <a:xfrm>
            <a:off x="304725" y="534692"/>
            <a:ext cx="8632593" cy="44770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 baseline="0">
                <a:solidFill>
                  <a:schemeClr val="tx1"/>
                </a:solidFill>
                <a:latin typeface="Golos Text DemiBold" panose="020B0703020202020204" pitchFamily="34" charset="-52"/>
                <a:ea typeface="+mj-ea"/>
                <a:cs typeface="+mj-cs"/>
              </a:defRPr>
            </a:lvl1pPr>
          </a:lstStyle>
          <a:p>
            <a:r>
              <a:rPr lang="ru-RU" sz="1800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Текущие требования диссертационных советов на базе ИТМО:</a:t>
            </a:r>
          </a:p>
          <a:p>
            <a:endParaRPr lang="ru-RU" sz="1800" kern="1200" dirty="0">
              <a:solidFill>
                <a:srgbClr val="C00000"/>
              </a:solidFill>
              <a:effectLst/>
              <a:latin typeface="+mn-lt"/>
              <a:ea typeface="+mn-ea"/>
              <a:cs typeface="+mn-cs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Для соискателей, представивших диссертацию в диссертационный совет до </a:t>
            </a:r>
            <a:r>
              <a:rPr lang="ru-RU" sz="160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1 января 2026г., за исключением досрочно выходящих на защиту в 2025 году аспирантов, поступивших в аспирантуру после 01 января 2024г.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b="0" dirty="0">
              <a:solidFill>
                <a:schemeClr val="dk1"/>
              </a:solidFill>
              <a:latin typeface="+mn-lt"/>
              <a:ea typeface="+mn-ea"/>
              <a:cs typeface="+mn-cs"/>
            </a:endParaRPr>
          </a:p>
          <a:p>
            <a:r>
              <a:rPr lang="ru-RU" sz="1600" b="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Публикации, 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+mn-lt"/>
              </a:rPr>
              <a:t>в которых излагаются основные научные результаты диссертации в рецензируемых изданиях: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22222"/>
                </a:solidFill>
                <a:effectLst/>
                <a:latin typeface="+mn-lt"/>
              </a:rPr>
              <a:t>по техническим, физико-математическим, химическим, биологическим наукам – </a:t>
            </a:r>
            <a:r>
              <a:rPr lang="ru-RU" sz="1600" i="0" dirty="0">
                <a:solidFill>
                  <a:srgbClr val="222222"/>
                </a:solidFill>
                <a:effectLst/>
                <a:latin typeface="+mn-lt"/>
              </a:rPr>
              <a:t>не менее 3 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+mn-lt"/>
              </a:rPr>
              <a:t>в научных изданиях из перечня ВАК, либо Web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+mn-lt"/>
              </a:rPr>
              <a:t>of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+mn-lt"/>
              </a:rPr>
              <a:t> Science или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+mn-lt"/>
              </a:rPr>
              <a:t>Scopus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+mn-lt"/>
              </a:rPr>
              <a:t>, из которых </a:t>
            </a:r>
            <a:r>
              <a:rPr lang="ru-RU" sz="1600" i="0" dirty="0">
                <a:solidFill>
                  <a:srgbClr val="222222"/>
                </a:solidFill>
                <a:effectLst/>
                <a:latin typeface="+mn-lt"/>
              </a:rPr>
              <a:t>не менее 1 в Web </a:t>
            </a:r>
            <a:r>
              <a:rPr lang="ru-RU" sz="1600" i="0" dirty="0" err="1">
                <a:solidFill>
                  <a:srgbClr val="222222"/>
                </a:solidFill>
                <a:effectLst/>
                <a:latin typeface="+mn-lt"/>
              </a:rPr>
              <a:t>of</a:t>
            </a:r>
            <a:r>
              <a:rPr lang="ru-RU" sz="1600" i="0" dirty="0">
                <a:solidFill>
                  <a:srgbClr val="222222"/>
                </a:solidFill>
                <a:effectLst/>
                <a:latin typeface="+mn-lt"/>
              </a:rPr>
              <a:t> Science, </a:t>
            </a:r>
            <a:r>
              <a:rPr lang="ru-RU" sz="1600" i="0" dirty="0" err="1">
                <a:solidFill>
                  <a:srgbClr val="222222"/>
                </a:solidFill>
                <a:effectLst/>
                <a:latin typeface="+mn-lt"/>
              </a:rPr>
              <a:t>Scopus</a:t>
            </a:r>
            <a:r>
              <a:rPr lang="ru-RU" sz="1600" i="0" dirty="0">
                <a:solidFill>
                  <a:srgbClr val="222222"/>
                </a:solidFill>
                <a:effectLst/>
                <a:latin typeface="+mn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0" kern="1200" dirty="0">
                <a:solidFill>
                  <a:srgbClr val="222222"/>
                </a:solidFill>
                <a:latin typeface="+mn-lt"/>
                <a:ea typeface="+mn-ea"/>
                <a:cs typeface="+mn-cs"/>
              </a:rPr>
              <a:t>п</a:t>
            </a:r>
            <a:r>
              <a:rPr lang="ru-RU" sz="1600" b="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о экономическим наукам – </a:t>
            </a:r>
            <a:r>
              <a:rPr lang="ru-RU" sz="1600" i="0" dirty="0">
                <a:solidFill>
                  <a:srgbClr val="222222"/>
                </a:solidFill>
                <a:effectLst/>
                <a:latin typeface="+mn-lt"/>
              </a:rPr>
              <a:t>не менее 4 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+mn-lt"/>
              </a:rPr>
              <a:t>в научных изданиях из перечня ВАК, либо Web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+mn-lt"/>
              </a:rPr>
              <a:t>of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+mn-lt"/>
              </a:rPr>
              <a:t> Science или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+mn-lt"/>
              </a:rPr>
              <a:t>Scopus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+mn-lt"/>
              </a:rPr>
              <a:t>, из которых </a:t>
            </a:r>
            <a:r>
              <a:rPr lang="ru-RU" sz="1600" i="0" dirty="0">
                <a:solidFill>
                  <a:srgbClr val="222222"/>
                </a:solidFill>
                <a:effectLst/>
                <a:latin typeface="+mn-lt"/>
              </a:rPr>
              <a:t>не менее 1 в Web </a:t>
            </a:r>
            <a:r>
              <a:rPr lang="ru-RU" sz="1600" i="0" dirty="0" err="1">
                <a:solidFill>
                  <a:srgbClr val="222222"/>
                </a:solidFill>
                <a:effectLst/>
                <a:latin typeface="+mn-lt"/>
              </a:rPr>
              <a:t>of</a:t>
            </a:r>
            <a:r>
              <a:rPr lang="ru-RU" sz="1600" i="0" dirty="0">
                <a:solidFill>
                  <a:srgbClr val="222222"/>
                </a:solidFill>
                <a:effectLst/>
                <a:latin typeface="+mn-lt"/>
              </a:rPr>
              <a:t> Science, </a:t>
            </a:r>
            <a:r>
              <a:rPr lang="ru-RU" sz="1600" i="0" dirty="0" err="1">
                <a:solidFill>
                  <a:srgbClr val="222222"/>
                </a:solidFill>
                <a:effectLst/>
                <a:latin typeface="+mn-lt"/>
              </a:rPr>
              <a:t>Scopus</a:t>
            </a:r>
            <a:r>
              <a:rPr lang="ru-RU" sz="1600" i="0" dirty="0">
                <a:solidFill>
                  <a:srgbClr val="222222"/>
                </a:solidFill>
                <a:effectLst/>
                <a:latin typeface="+mn-lt"/>
              </a:rPr>
              <a:t>.</a:t>
            </a:r>
          </a:p>
          <a:p>
            <a:pPr marL="171450" indent="-171450" algn="l">
              <a:spcAft>
                <a:spcPts val="525"/>
              </a:spcAft>
              <a:buFont typeface="Wingdings" panose="05000000000000000000" pitchFamily="2" charset="2"/>
              <a:buChar char="§"/>
            </a:pPr>
            <a:endParaRPr lang="ru-RU" sz="1200" b="0" i="0" dirty="0">
              <a:solidFill>
                <a:srgbClr val="222222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2" name="Заголовок 4">
            <a:extLst>
              <a:ext uri="{FF2B5EF4-FFF2-40B4-BE49-F238E27FC236}">
                <a16:creationId xmlns:a16="http://schemas.microsoft.com/office/drawing/2014/main" id="{846D8130-2A1C-5276-072C-8D59256A1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1735"/>
            <a:ext cx="8627540" cy="822865"/>
          </a:xfrm>
        </p:spPr>
        <p:txBody>
          <a:bodyPr>
            <a:noAutofit/>
          </a:bodyPr>
          <a:lstStyle/>
          <a:p>
            <a:r>
              <a:rPr lang="ru-RU" sz="2000" dirty="0"/>
              <a:t>Требования к публикациям соискателей ученой степени </a:t>
            </a:r>
            <a:br>
              <a:rPr lang="ru-RU" sz="2000" dirty="0"/>
            </a:br>
            <a:r>
              <a:rPr lang="ru-RU" sz="20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для защит в диссертационных советах ИТМО</a:t>
            </a:r>
            <a:endParaRPr lang="ru-RU" sz="2000" dirty="0">
              <a:solidFill>
                <a:srgbClr val="0070C0"/>
              </a:solidFill>
              <a:latin typeface="Golos Text DemiBold" panose="020B07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82887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CE186B-8455-6F7E-61BA-225EC4C1E2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4">
            <a:extLst>
              <a:ext uri="{FF2B5EF4-FFF2-40B4-BE49-F238E27FC236}">
                <a16:creationId xmlns:a16="http://schemas.microsoft.com/office/drawing/2014/main" id="{C852EF67-1E99-5F79-F12D-8D729284AA15}"/>
              </a:ext>
            </a:extLst>
          </p:cNvPr>
          <p:cNvSpPr txBox="1">
            <a:spLocks/>
          </p:cNvSpPr>
          <p:nvPr/>
        </p:nvSpPr>
        <p:spPr>
          <a:xfrm>
            <a:off x="304725" y="836908"/>
            <a:ext cx="8632593" cy="41748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 baseline="0">
                <a:solidFill>
                  <a:schemeClr val="tx1"/>
                </a:solidFill>
                <a:latin typeface="Golos Text DemiBold" panose="020B0703020202020204" pitchFamily="34" charset="-52"/>
                <a:ea typeface="+mj-ea"/>
                <a:cs typeface="+mj-cs"/>
              </a:defRPr>
            </a:lvl1pPr>
          </a:lstStyle>
          <a:p>
            <a:r>
              <a:rPr lang="ru-RU" sz="1800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Новые требования диссертационных советов на базе ИТМО:</a:t>
            </a:r>
          </a:p>
          <a:p>
            <a:endParaRPr lang="ru-RU" sz="1800" kern="1200" dirty="0">
              <a:solidFill>
                <a:srgbClr val="C00000"/>
              </a:solidFill>
              <a:effectLst/>
              <a:latin typeface="+mn-lt"/>
              <a:ea typeface="+mn-ea"/>
              <a:cs typeface="+mn-cs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Для аспирантов, поступивших в аспирантуру </a:t>
            </a:r>
            <a:r>
              <a:rPr lang="ru-RU" sz="16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после 1 января 2024г.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Для соискателей, представивших диссертацию в диссертационный совет после </a:t>
            </a:r>
            <a:r>
              <a:rPr lang="ru-RU" sz="160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1 января 2026г.</a:t>
            </a:r>
          </a:p>
          <a:p>
            <a:endParaRPr lang="ru-RU" sz="1600" b="0" dirty="0">
              <a:solidFill>
                <a:schemeClr val="dk1"/>
              </a:solidFill>
              <a:latin typeface="+mn-lt"/>
              <a:ea typeface="+mn-ea"/>
              <a:cs typeface="+mn-cs"/>
            </a:endParaRPr>
          </a:p>
          <a:p>
            <a:r>
              <a:rPr lang="ru-RU" sz="1600" b="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Публикации, 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+mn-lt"/>
              </a:rPr>
              <a:t>в которых излагаются основные научные результаты диссертации в рецензируемых изданиях: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22222"/>
                </a:solidFill>
                <a:effectLst/>
                <a:latin typeface="+mn-lt"/>
              </a:rPr>
              <a:t>по техническим, физико-математическим, химическим, биологическим наукам – </a:t>
            </a:r>
            <a:r>
              <a:rPr lang="ru-RU" sz="1600" i="0" dirty="0">
                <a:solidFill>
                  <a:srgbClr val="222222"/>
                </a:solidFill>
                <a:effectLst/>
                <a:latin typeface="+mn-lt"/>
              </a:rPr>
              <a:t>не менее 3 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+mn-lt"/>
              </a:rPr>
              <a:t>в научных изданиях из перечня ВАК, либо RSCI, либо Web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+mn-lt"/>
              </a:rPr>
              <a:t>of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+mn-lt"/>
              </a:rPr>
              <a:t> Science или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+mn-lt"/>
              </a:rPr>
              <a:t>Scopus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+mn-lt"/>
              </a:rPr>
              <a:t>, из которых </a:t>
            </a:r>
            <a:r>
              <a:rPr lang="ru-RU" sz="1600" i="0" dirty="0">
                <a:solidFill>
                  <a:srgbClr val="222222"/>
                </a:solidFill>
                <a:effectLst/>
                <a:latin typeface="+mn-lt"/>
              </a:rPr>
              <a:t>не менее 2 из К-1 или К-2 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+mn-lt"/>
              </a:rPr>
              <a:t>из Перечня ВАК, а также </a:t>
            </a:r>
            <a:r>
              <a:rPr lang="ru-RU" sz="1600" i="0" dirty="0">
                <a:solidFill>
                  <a:srgbClr val="222222"/>
                </a:solidFill>
                <a:effectLst/>
                <a:latin typeface="+mn-lt"/>
              </a:rPr>
              <a:t>не менее 1 в журналах Web </a:t>
            </a:r>
            <a:r>
              <a:rPr lang="ru-RU" sz="1600" i="0" dirty="0" err="1">
                <a:solidFill>
                  <a:srgbClr val="222222"/>
                </a:solidFill>
                <a:effectLst/>
                <a:latin typeface="+mn-lt"/>
              </a:rPr>
              <a:t>of</a:t>
            </a:r>
            <a:r>
              <a:rPr lang="ru-RU" sz="1600" i="0" dirty="0">
                <a:solidFill>
                  <a:srgbClr val="222222"/>
                </a:solidFill>
                <a:effectLst/>
                <a:latin typeface="+mn-lt"/>
              </a:rPr>
              <a:t> Science, </a:t>
            </a:r>
            <a:r>
              <a:rPr lang="ru-RU" sz="1600" i="0" dirty="0" err="1">
                <a:solidFill>
                  <a:srgbClr val="222222"/>
                </a:solidFill>
                <a:effectLst/>
                <a:latin typeface="+mn-lt"/>
              </a:rPr>
              <a:t>Scopus</a:t>
            </a:r>
            <a:r>
              <a:rPr lang="ru-RU" sz="1600" i="0" dirty="0">
                <a:solidFill>
                  <a:srgbClr val="222222"/>
                </a:solidFill>
                <a:effectLst/>
                <a:latin typeface="+mn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0" kern="1200" dirty="0">
                <a:solidFill>
                  <a:srgbClr val="222222"/>
                </a:solidFill>
                <a:latin typeface="+mn-lt"/>
                <a:ea typeface="+mn-ea"/>
                <a:cs typeface="+mn-cs"/>
              </a:rPr>
              <a:t>п</a:t>
            </a:r>
            <a:r>
              <a:rPr lang="ru-RU" sz="1600" b="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о экономическим наукам – </a:t>
            </a:r>
            <a:r>
              <a:rPr lang="ru-RU" sz="160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не менее 4 </a:t>
            </a:r>
            <a:r>
              <a:rPr lang="ru-RU" sz="1600" b="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в научных изданиях 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+mn-lt"/>
              </a:rPr>
              <a:t>из перечня ВАК, либо RSCI, либо Web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+mn-lt"/>
              </a:rPr>
              <a:t>of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+mn-lt"/>
              </a:rPr>
              <a:t> Science или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+mn-lt"/>
              </a:rPr>
              <a:t>Scopus</a:t>
            </a:r>
            <a:r>
              <a:rPr lang="ru-RU" sz="1600" b="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sz="1600" b="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из которых </a:t>
            </a:r>
            <a:r>
              <a:rPr lang="ru-RU" sz="160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не менее </a:t>
            </a:r>
            <a:r>
              <a:rPr lang="ru-RU" sz="16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2</a:t>
            </a:r>
            <a:r>
              <a:rPr lang="ru-RU" sz="1600" i="0" dirty="0">
                <a:solidFill>
                  <a:srgbClr val="222222"/>
                </a:solidFill>
                <a:effectLst/>
                <a:latin typeface="+mn-lt"/>
              </a:rPr>
              <a:t> из К-1 или К-2.</a:t>
            </a:r>
            <a:endParaRPr lang="ru-RU" sz="1600" b="0" kern="1200" dirty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algn="l">
              <a:spcAft>
                <a:spcPts val="525"/>
              </a:spcAft>
              <a:buFont typeface="Wingdings" panose="05000000000000000000" pitchFamily="2" charset="2"/>
              <a:buChar char="§"/>
            </a:pPr>
            <a:endParaRPr lang="ru-RU" sz="1200" b="0" i="0" dirty="0">
              <a:solidFill>
                <a:srgbClr val="222222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2" name="Заголовок 4">
            <a:extLst>
              <a:ext uri="{FF2B5EF4-FFF2-40B4-BE49-F238E27FC236}">
                <a16:creationId xmlns:a16="http://schemas.microsoft.com/office/drawing/2014/main" id="{28CD46AB-7BC5-2182-47B4-2A6A6AF0F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5780"/>
            <a:ext cx="8534549" cy="822865"/>
          </a:xfrm>
        </p:spPr>
        <p:txBody>
          <a:bodyPr>
            <a:noAutofit/>
          </a:bodyPr>
          <a:lstStyle/>
          <a:p>
            <a:r>
              <a:rPr lang="ru-RU" sz="2000" dirty="0"/>
              <a:t>Требования к публикациям соискателей ученой степени </a:t>
            </a:r>
            <a:br>
              <a:rPr lang="ru-RU" sz="2000" dirty="0"/>
            </a:br>
            <a:r>
              <a:rPr lang="ru-RU" sz="20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для защит в диссертационных советах ИТМО</a:t>
            </a:r>
            <a:endParaRPr lang="ru-RU" sz="2000" dirty="0">
              <a:latin typeface="Golos Text DemiBold" panose="020B07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53352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C3DAD-3C9C-C2F4-EDC7-3A6D5198E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26435632-412F-1C7F-7351-D6A389F0D7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3819765"/>
              </p:ext>
            </p:extLst>
          </p:nvPr>
        </p:nvGraphicFramePr>
        <p:xfrm>
          <a:off x="255721" y="970176"/>
          <a:ext cx="8764294" cy="39014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50919">
                  <a:extLst>
                    <a:ext uri="{9D8B030D-6E8A-4147-A177-3AD203B41FA5}">
                      <a16:colId xmlns:a16="http://schemas.microsoft.com/office/drawing/2014/main" val="931972152"/>
                    </a:ext>
                  </a:extLst>
                </a:gridCol>
                <a:gridCol w="869715">
                  <a:extLst>
                    <a:ext uri="{9D8B030D-6E8A-4147-A177-3AD203B41FA5}">
                      <a16:colId xmlns:a16="http://schemas.microsoft.com/office/drawing/2014/main" val="2260179238"/>
                    </a:ext>
                  </a:extLst>
                </a:gridCol>
                <a:gridCol w="6643660">
                  <a:extLst>
                    <a:ext uri="{9D8B030D-6E8A-4147-A177-3AD203B41FA5}">
                      <a16:colId xmlns:a16="http://schemas.microsoft.com/office/drawing/2014/main" val="4196051208"/>
                    </a:ext>
                  </a:extLst>
                </a:gridCol>
              </a:tblGrid>
              <a:tr h="472848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bg1"/>
                          </a:solidFill>
                          <a:latin typeface="+mn-lt"/>
                        </a:rPr>
                        <a:t>Дата поступления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bg1"/>
                          </a:solidFill>
                          <a:latin typeface="+mn-lt"/>
                        </a:rPr>
                        <a:t>Год защиты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+mn-lt"/>
                        </a:rPr>
                        <a:t>Требования к публикациям, </a:t>
                      </a:r>
                      <a:r>
                        <a:rPr lang="ru-RU" sz="1400" b="1" i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в которых излагаются основные научные результаты диссертации в рецензируемых изданиях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3367949"/>
                  </a:ext>
                </a:extLst>
              </a:tr>
              <a:tr h="1524695">
                <a:tc>
                  <a:txBody>
                    <a:bodyPr/>
                    <a:lstStyle/>
                    <a:p>
                      <a:r>
                        <a:rPr lang="en-US" sz="1400" dirty="0"/>
                        <a:t>&lt; </a:t>
                      </a:r>
                      <a:r>
                        <a:rPr lang="ru-RU" sz="1400" dirty="0"/>
                        <a:t>01.01.2024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i="0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по техническим, физико-математическим, химическим, биологическим наукам </a:t>
                      </a:r>
                      <a:r>
                        <a:rPr lang="ru-RU" sz="1400" b="0" i="0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– </a:t>
                      </a:r>
                      <a:r>
                        <a:rPr lang="ru-RU" sz="1400" i="0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не менее 3 </a:t>
                      </a:r>
                      <a:r>
                        <a:rPr lang="ru-RU" sz="1400" b="0" i="0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в научных изданиях из перечня ВАК, либо Web </a:t>
                      </a:r>
                      <a:r>
                        <a:rPr lang="ru-RU" sz="1400" b="0" i="0" dirty="0" err="1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of</a:t>
                      </a:r>
                      <a:r>
                        <a:rPr lang="ru-RU" sz="1400" b="0" i="0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 Science или </a:t>
                      </a:r>
                      <a:r>
                        <a:rPr lang="ru-RU" sz="1400" b="0" i="0" dirty="0" err="1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Scopus</a:t>
                      </a:r>
                      <a:r>
                        <a:rPr lang="ru-RU" sz="1400" b="0" i="0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, из которых </a:t>
                      </a:r>
                      <a:r>
                        <a:rPr lang="ru-RU" sz="1400" i="0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не менее 1 в Web </a:t>
                      </a:r>
                      <a:r>
                        <a:rPr lang="ru-RU" sz="1400" i="0" dirty="0" err="1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of</a:t>
                      </a:r>
                      <a:r>
                        <a:rPr lang="ru-RU" sz="1400" i="0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 Science, </a:t>
                      </a:r>
                      <a:r>
                        <a:rPr lang="ru-RU" sz="1400" i="0" dirty="0" err="1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Scopus</a:t>
                      </a:r>
                      <a:endParaRPr lang="ru-RU" sz="1400" i="0" dirty="0">
                        <a:solidFill>
                          <a:srgbClr val="222222"/>
                        </a:solidFill>
                        <a:effectLst/>
                        <a:latin typeface="+mn-lt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ru-RU" sz="1400" i="0" dirty="0">
                        <a:solidFill>
                          <a:srgbClr val="222222"/>
                        </a:solidFill>
                        <a:effectLst/>
                        <a:latin typeface="+mn-lt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kern="1200" dirty="0">
                          <a:solidFill>
                            <a:srgbClr val="222222"/>
                          </a:solidFill>
                          <a:latin typeface="+mn-lt"/>
                          <a:ea typeface="+mn-ea"/>
                          <a:cs typeface="+mn-cs"/>
                        </a:rPr>
                        <a:t>п</a:t>
                      </a: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 экономическим наукам </a:t>
                      </a:r>
                      <a:r>
                        <a:rPr lang="ru-RU" sz="1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</a:t>
                      </a:r>
                      <a:r>
                        <a:rPr lang="ru-RU" sz="1400" i="0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не менее 4 </a:t>
                      </a:r>
                      <a:r>
                        <a:rPr lang="ru-RU" sz="1400" b="0" i="0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в научных изданиях из перечня ВАК, либо Web </a:t>
                      </a:r>
                      <a:r>
                        <a:rPr lang="ru-RU" sz="1400" b="0" i="0" dirty="0" err="1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of</a:t>
                      </a:r>
                      <a:r>
                        <a:rPr lang="ru-RU" sz="1400" b="0" i="0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 Science или </a:t>
                      </a:r>
                      <a:r>
                        <a:rPr lang="ru-RU" sz="1400" b="0" i="0" dirty="0" err="1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Scopus</a:t>
                      </a:r>
                      <a:r>
                        <a:rPr lang="ru-RU" sz="1400" b="0" i="0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, из которых </a:t>
                      </a:r>
                      <a:r>
                        <a:rPr lang="ru-RU" sz="1400" i="0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не менее 1 в Web </a:t>
                      </a:r>
                      <a:r>
                        <a:rPr lang="ru-RU" sz="1400" i="0" dirty="0" err="1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of</a:t>
                      </a:r>
                      <a:r>
                        <a:rPr lang="ru-RU" sz="1400" i="0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 Science, </a:t>
                      </a:r>
                      <a:r>
                        <a:rPr lang="ru-RU" sz="1400" i="0" dirty="0" err="1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Scopus</a:t>
                      </a:r>
                      <a:endParaRPr lang="ru-RU" sz="1400" i="0" dirty="0">
                        <a:solidFill>
                          <a:srgbClr val="222222"/>
                        </a:solidFill>
                        <a:effectLst/>
                        <a:latin typeface="+mn-lt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ru-RU" sz="1400" i="0" dirty="0">
                        <a:solidFill>
                          <a:srgbClr val="222222"/>
                        </a:solidFill>
                        <a:effectLst/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7863777"/>
                  </a:ext>
                </a:extLst>
              </a:tr>
              <a:tr h="812383">
                <a:tc>
                  <a:txBody>
                    <a:bodyPr/>
                    <a:lstStyle/>
                    <a:p>
                      <a:r>
                        <a:rPr lang="en-US" sz="1400" dirty="0"/>
                        <a:t>&gt; </a:t>
                      </a:r>
                      <a:r>
                        <a:rPr lang="ru-RU" sz="1400" dirty="0"/>
                        <a:t>01.01.2024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2025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i="0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по техническим, физико-математическим, химическим, биологическим наукам </a:t>
                      </a:r>
                      <a:r>
                        <a:rPr lang="ru-RU" sz="1400" b="0" i="0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– </a:t>
                      </a:r>
                      <a:r>
                        <a:rPr lang="ru-RU" sz="1400" i="0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не менее 3 </a:t>
                      </a:r>
                      <a:r>
                        <a:rPr lang="ru-RU" sz="1400" b="0" i="0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в научных изданиях из перечня ВАК, либо RSCI, либо Web </a:t>
                      </a:r>
                      <a:r>
                        <a:rPr lang="ru-RU" sz="1400" b="0" i="0" dirty="0" err="1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of</a:t>
                      </a:r>
                      <a:r>
                        <a:rPr lang="ru-RU" sz="1400" b="0" i="0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 Science или </a:t>
                      </a:r>
                      <a:r>
                        <a:rPr lang="ru-RU" sz="1400" b="0" i="0" dirty="0" err="1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Scopus</a:t>
                      </a:r>
                      <a:r>
                        <a:rPr lang="ru-RU" sz="1400" b="0" i="0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, из которых </a:t>
                      </a:r>
                      <a:r>
                        <a:rPr lang="ru-RU" sz="1400" i="0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не менее 2 из К-1 или К-2 </a:t>
                      </a:r>
                      <a:r>
                        <a:rPr lang="ru-RU" sz="1400" b="0" i="0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из Перечня ВАК, а также </a:t>
                      </a:r>
                      <a:r>
                        <a:rPr lang="ru-RU" sz="1400" i="0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не менее 1 в журналах Web </a:t>
                      </a:r>
                      <a:r>
                        <a:rPr lang="ru-RU" sz="1400" i="0" dirty="0" err="1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of</a:t>
                      </a:r>
                      <a:r>
                        <a:rPr lang="ru-RU" sz="1400" i="0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 Science, </a:t>
                      </a:r>
                      <a:r>
                        <a:rPr lang="ru-RU" sz="1400" i="0" dirty="0" err="1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Scopus</a:t>
                      </a:r>
                      <a:endParaRPr lang="ru-RU" sz="1400" i="0" dirty="0">
                        <a:solidFill>
                          <a:srgbClr val="222222"/>
                        </a:solidFill>
                        <a:effectLst/>
                        <a:latin typeface="+mn-lt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ru-RU" sz="1400" i="0" dirty="0">
                        <a:solidFill>
                          <a:srgbClr val="222222"/>
                        </a:solidFill>
                        <a:effectLst/>
                        <a:latin typeface="+mn-lt"/>
                      </a:endParaRP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rgbClr val="222222"/>
                          </a:solidFill>
                          <a:latin typeface="+mn-lt"/>
                          <a:ea typeface="+mn-ea"/>
                          <a:cs typeface="+mn-cs"/>
                        </a:rPr>
                        <a:t>п</a:t>
                      </a: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 экономическим наукам </a:t>
                      </a:r>
                      <a:r>
                        <a:rPr lang="ru-RU" sz="1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 менее 4 </a:t>
                      </a:r>
                      <a:r>
                        <a:rPr lang="ru-RU" sz="1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научных изданиях </a:t>
                      </a:r>
                      <a:r>
                        <a:rPr lang="ru-RU" sz="1400" b="0" i="0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из перечня ВАК, либо RSCI, либо Web </a:t>
                      </a:r>
                      <a:r>
                        <a:rPr lang="ru-RU" sz="1400" b="0" i="0" dirty="0" err="1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of</a:t>
                      </a:r>
                      <a:r>
                        <a:rPr lang="ru-RU" sz="1400" b="0" i="0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 Science или </a:t>
                      </a:r>
                      <a:r>
                        <a:rPr lang="ru-RU" sz="1400" b="0" i="0" dirty="0" err="1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Scopus</a:t>
                      </a:r>
                      <a:r>
                        <a:rPr lang="ru-RU" sz="1400" b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из которых 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 </a:t>
                      </a: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менее </a:t>
                      </a:r>
                      <a:r>
                        <a:rPr lang="ru-RU" sz="1400" b="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ru-RU" sz="1400" b="1" i="0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 из К-1 или К-2</a:t>
                      </a:r>
                      <a:r>
                        <a:rPr lang="ru-RU" sz="1400" i="0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.</a:t>
                      </a:r>
                      <a:endParaRPr lang="ru-RU" sz="14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ru-RU" sz="14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3435008"/>
                  </a:ext>
                </a:extLst>
              </a:tr>
              <a:tr h="979697">
                <a:tc>
                  <a:txBody>
                    <a:bodyPr/>
                    <a:lstStyle/>
                    <a:p>
                      <a:r>
                        <a:rPr lang="en-US" sz="1400" dirty="0"/>
                        <a:t>&lt; </a:t>
                      </a:r>
                      <a:r>
                        <a:rPr lang="ru-RU" sz="1400" dirty="0"/>
                        <a:t>01.01.2024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С 2026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ru-RU" sz="11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4870943"/>
                  </a:ext>
                </a:extLst>
              </a:tr>
            </a:tbl>
          </a:graphicData>
        </a:graphic>
      </p:graphicFrame>
      <p:sp>
        <p:nvSpPr>
          <p:cNvPr id="7" name="Заголовок 4">
            <a:extLst>
              <a:ext uri="{FF2B5EF4-FFF2-40B4-BE49-F238E27FC236}">
                <a16:creationId xmlns:a16="http://schemas.microsoft.com/office/drawing/2014/main" id="{2D3C4BD7-ACBE-252D-CFEC-FDD07889A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35" y="145780"/>
            <a:ext cx="8534549" cy="822865"/>
          </a:xfrm>
        </p:spPr>
        <p:txBody>
          <a:bodyPr>
            <a:noAutofit/>
          </a:bodyPr>
          <a:lstStyle/>
          <a:p>
            <a:r>
              <a:rPr lang="ru-RU" sz="2000" dirty="0"/>
              <a:t>Требования к публикациям соискателей ученой степени </a:t>
            </a:r>
            <a:br>
              <a:rPr lang="ru-RU" sz="2000" dirty="0"/>
            </a:br>
            <a:r>
              <a:rPr lang="ru-RU" sz="2000" dirty="0"/>
              <a:t>для защит в диссертационных советах ИТМО</a:t>
            </a:r>
            <a:endParaRPr lang="ru-RU" sz="2000" dirty="0">
              <a:latin typeface="Golos Text DemiBold" panose="020B07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32254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4C1D8-58E8-D388-A6A2-EF6F6C96E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>
            <a:extLst>
              <a:ext uri="{FF2B5EF4-FFF2-40B4-BE49-F238E27FC236}">
                <a16:creationId xmlns:a16="http://schemas.microsoft.com/office/drawing/2014/main" id="{D82885F3-93EF-1C46-2065-184D39916CB2}"/>
              </a:ext>
            </a:extLst>
          </p:cNvPr>
          <p:cNvSpPr txBox="1">
            <a:spLocks/>
          </p:cNvSpPr>
          <p:nvPr/>
        </p:nvSpPr>
        <p:spPr>
          <a:xfrm>
            <a:off x="353841" y="1025794"/>
            <a:ext cx="8632593" cy="34018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 baseline="0">
                <a:solidFill>
                  <a:schemeClr val="tx1"/>
                </a:solidFill>
                <a:latin typeface="Golos Text DemiBold" panose="020B0703020202020204" pitchFamily="34" charset="-52"/>
                <a:ea typeface="+mj-ea"/>
                <a:cs typeface="+mj-cs"/>
              </a:defRPr>
            </a:lvl1pPr>
          </a:lstStyle>
          <a:p>
            <a:pPr marL="171450" indent="-171450" algn="l">
              <a:spcAft>
                <a:spcPts val="525"/>
              </a:spcAft>
              <a:buFont typeface="Wingdings" panose="05000000000000000000" pitchFamily="2" charset="2"/>
              <a:buChar char="§"/>
            </a:pPr>
            <a:endParaRPr lang="ru-RU" sz="1200" b="0" i="0" dirty="0">
              <a:solidFill>
                <a:srgbClr val="222222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3" name="Заголовок 4">
            <a:extLst>
              <a:ext uri="{FF2B5EF4-FFF2-40B4-BE49-F238E27FC236}">
                <a16:creationId xmlns:a16="http://schemas.microsoft.com/office/drawing/2014/main" id="{295CB415-92B5-B7D3-6AD6-801DAABFBA27}"/>
              </a:ext>
            </a:extLst>
          </p:cNvPr>
          <p:cNvSpPr txBox="1">
            <a:spLocks/>
          </p:cNvSpPr>
          <p:nvPr/>
        </p:nvSpPr>
        <p:spPr>
          <a:xfrm>
            <a:off x="485029" y="866692"/>
            <a:ext cx="8577604" cy="3870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 baseline="0">
                <a:solidFill>
                  <a:schemeClr val="tx1"/>
                </a:solidFill>
                <a:latin typeface="Golos Text DemiBold" panose="020B0703020202020204" pitchFamily="34" charset="-52"/>
                <a:ea typeface="+mj-ea"/>
                <a:cs typeface="+mj-cs"/>
              </a:defRPr>
            </a:lvl1pPr>
          </a:lstStyle>
          <a:p>
            <a:pPr marL="285750" indent="-285750">
              <a:spcAft>
                <a:spcPts val="525"/>
              </a:spcAft>
              <a:buFont typeface="Wingdings" panose="05000000000000000000" pitchFamily="2" charset="2"/>
              <a:buChar char="ü"/>
            </a:pPr>
            <a:r>
              <a:rPr lang="ru-RU" sz="1800" b="0" i="0" dirty="0">
                <a:effectLst/>
                <a:latin typeface="+mn-lt"/>
              </a:rPr>
              <a:t>Требования диссертационных советов </a:t>
            </a:r>
            <a:r>
              <a:rPr lang="ru-RU" sz="1800" b="0" dirty="0">
                <a:latin typeface="+mn-lt"/>
              </a:rPr>
              <a:t>на базе других</a:t>
            </a:r>
            <a:r>
              <a:rPr lang="ru-RU" sz="1800" b="0" i="0" dirty="0">
                <a:effectLst/>
                <a:latin typeface="+mn-lt"/>
              </a:rPr>
              <a:t> организаций с правом самостоятельного присуждения ученых степеней находятся на сайтах таких организаций в разделах, посвященных защитам диссертаций и деятельности диссертационных советов</a:t>
            </a:r>
          </a:p>
          <a:p>
            <a:pPr>
              <a:spcAft>
                <a:spcPts val="525"/>
              </a:spcAft>
            </a:pPr>
            <a:endParaRPr lang="ru-RU" sz="1800" b="0" i="0" dirty="0">
              <a:effectLst/>
              <a:latin typeface="+mn-lt"/>
            </a:endParaRPr>
          </a:p>
          <a:p>
            <a:pPr marL="285750" indent="-285750">
              <a:spcAft>
                <a:spcPts val="525"/>
              </a:spcAft>
              <a:buFont typeface="Wingdings" panose="05000000000000000000" pitchFamily="2" charset="2"/>
              <a:buChar char="ü"/>
            </a:pPr>
            <a:r>
              <a:rPr lang="ru-RU" sz="1800" b="0" dirty="0">
                <a:latin typeface="+mn-lt"/>
              </a:rPr>
              <a:t>Требования </a:t>
            </a:r>
            <a:r>
              <a:rPr lang="ru-RU" sz="1800" b="0" i="0" dirty="0">
                <a:effectLst/>
                <a:latin typeface="+mn-lt"/>
              </a:rPr>
              <a:t>диссертационных советов на базе ВАК РФ находятся на сайте </a:t>
            </a:r>
            <a:r>
              <a:rPr lang="en-US" sz="1800" b="0" i="0" dirty="0">
                <a:effectLst/>
                <a:latin typeface="+mn-lt"/>
                <a:hlinkClick r:id="rId3"/>
              </a:rPr>
              <a:t>https://vak.minobrnauki.gov.ru</a:t>
            </a:r>
            <a:r>
              <a:rPr lang="ru-RU" sz="1800" b="0" i="0" dirty="0">
                <a:effectLst/>
                <a:latin typeface="+mn-lt"/>
              </a:rPr>
              <a:t> и в Положении о присуждении ученых степеней, утвержденном Постановление Правительств РФ от 24.09.2013 № 842 (в текущей редакции)</a:t>
            </a:r>
          </a:p>
        </p:txBody>
      </p:sp>
      <p:sp>
        <p:nvSpPr>
          <p:cNvPr id="6" name="Заголовок 4">
            <a:extLst>
              <a:ext uri="{FF2B5EF4-FFF2-40B4-BE49-F238E27FC236}">
                <a16:creationId xmlns:a16="http://schemas.microsoft.com/office/drawing/2014/main" id="{043EF8C0-FBBF-129B-8129-28EB53D22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25" y="277515"/>
            <a:ext cx="8534549" cy="438313"/>
          </a:xfrm>
        </p:spPr>
        <p:txBody>
          <a:bodyPr>
            <a:noAutofit/>
          </a:bodyPr>
          <a:lstStyle/>
          <a:p>
            <a:r>
              <a:rPr lang="ru-RU" sz="2000" dirty="0">
                <a:latin typeface="Golos Text DemiBold" panose="020B0703020202020204"/>
              </a:rPr>
              <a:t>Важно знать</a:t>
            </a:r>
          </a:p>
        </p:txBody>
      </p:sp>
      <p:sp>
        <p:nvSpPr>
          <p:cNvPr id="7" name="Заголовок 4">
            <a:extLst>
              <a:ext uri="{FF2B5EF4-FFF2-40B4-BE49-F238E27FC236}">
                <a16:creationId xmlns:a16="http://schemas.microsoft.com/office/drawing/2014/main" id="{BD54AC94-2805-5E20-CE73-DFE4711D77DF}"/>
              </a:ext>
            </a:extLst>
          </p:cNvPr>
          <p:cNvSpPr txBox="1">
            <a:spLocks/>
          </p:cNvSpPr>
          <p:nvPr/>
        </p:nvSpPr>
        <p:spPr>
          <a:xfrm>
            <a:off x="485029" y="1025794"/>
            <a:ext cx="8354245" cy="12563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 baseline="0">
                <a:solidFill>
                  <a:schemeClr val="tx1"/>
                </a:solidFill>
                <a:latin typeface="Golos Text DemiBold" panose="020B0703020202020204" pitchFamily="34" charset="-52"/>
                <a:ea typeface="+mj-ea"/>
                <a:cs typeface="+mj-cs"/>
              </a:defRPr>
            </a:lvl1pPr>
          </a:lstStyle>
          <a:p>
            <a:pPr marL="285750" indent="-285750">
              <a:spcAft>
                <a:spcPts val="525"/>
              </a:spcAft>
              <a:buFont typeface="Wingdings" panose="05000000000000000000" pitchFamily="2" charset="2"/>
              <a:buChar char="ü"/>
            </a:pPr>
            <a:endParaRPr lang="ru-RU" sz="1600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15916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F8FF54-91E1-A197-0858-B5336A4317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>
            <a:extLst>
              <a:ext uri="{FF2B5EF4-FFF2-40B4-BE49-F238E27FC236}">
                <a16:creationId xmlns:a16="http://schemas.microsoft.com/office/drawing/2014/main" id="{43AB7EE2-6A2B-8AF9-430F-4F08EF587BAC}"/>
              </a:ext>
            </a:extLst>
          </p:cNvPr>
          <p:cNvSpPr txBox="1">
            <a:spLocks/>
          </p:cNvSpPr>
          <p:nvPr/>
        </p:nvSpPr>
        <p:spPr>
          <a:xfrm>
            <a:off x="353841" y="1025794"/>
            <a:ext cx="8632593" cy="34018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 baseline="0">
                <a:solidFill>
                  <a:schemeClr val="tx1"/>
                </a:solidFill>
                <a:latin typeface="Golos Text DemiBold" panose="020B0703020202020204" pitchFamily="34" charset="-52"/>
                <a:ea typeface="+mj-ea"/>
                <a:cs typeface="+mj-cs"/>
              </a:defRPr>
            </a:lvl1pPr>
          </a:lstStyle>
          <a:p>
            <a:pPr marL="171450" indent="-171450" algn="l">
              <a:spcAft>
                <a:spcPts val="525"/>
              </a:spcAft>
              <a:buFont typeface="Wingdings" panose="05000000000000000000" pitchFamily="2" charset="2"/>
              <a:buChar char="§"/>
            </a:pPr>
            <a:endParaRPr lang="ru-RU" sz="1200" b="0" i="0" dirty="0">
              <a:solidFill>
                <a:srgbClr val="222222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3" name="Заголовок 4">
            <a:extLst>
              <a:ext uri="{FF2B5EF4-FFF2-40B4-BE49-F238E27FC236}">
                <a16:creationId xmlns:a16="http://schemas.microsoft.com/office/drawing/2014/main" id="{67FB6760-EB8A-7C19-E308-1EABB7F2ADEF}"/>
              </a:ext>
            </a:extLst>
          </p:cNvPr>
          <p:cNvSpPr txBox="1">
            <a:spLocks/>
          </p:cNvSpPr>
          <p:nvPr/>
        </p:nvSpPr>
        <p:spPr>
          <a:xfrm>
            <a:off x="485029" y="768860"/>
            <a:ext cx="8577604" cy="15132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 baseline="0">
                <a:solidFill>
                  <a:schemeClr val="tx1"/>
                </a:solidFill>
                <a:latin typeface="Golos Text DemiBold" panose="020B0703020202020204" pitchFamily="34" charset="-52"/>
                <a:ea typeface="+mj-ea"/>
                <a:cs typeface="+mj-cs"/>
              </a:defRPr>
            </a:lvl1pPr>
          </a:lstStyle>
          <a:p>
            <a:pPr>
              <a:spcAft>
                <a:spcPts val="525"/>
              </a:spcAft>
            </a:pPr>
            <a:r>
              <a:rPr lang="ru-RU" sz="1200" b="0" i="0" dirty="0">
                <a:effectLst/>
                <a:latin typeface="+mn-lt"/>
              </a:rPr>
              <a:t>На сайте ВАК РФ </a:t>
            </a:r>
            <a:r>
              <a:rPr lang="en-US" sz="1200" b="0" dirty="0">
                <a:latin typeface="+mn-lt"/>
                <a:hlinkClick r:id="rId3"/>
              </a:rPr>
              <a:t>https://vak.minobrnauki.gov.ru</a:t>
            </a:r>
            <a:r>
              <a:rPr lang="ru-RU" sz="1200" b="0" dirty="0">
                <a:latin typeface="+mn-lt"/>
              </a:rPr>
              <a:t> </a:t>
            </a:r>
            <a:r>
              <a:rPr lang="ru-RU" sz="1200" b="0" i="0" dirty="0">
                <a:effectLst/>
                <a:latin typeface="+mn-lt"/>
              </a:rPr>
              <a:t>в разделе «Документы – Рецензируемые издания» </a:t>
            </a:r>
            <a:r>
              <a:rPr lang="ru-RU" sz="1200" b="0" dirty="0">
                <a:latin typeface="+mn-lt"/>
              </a:rPr>
              <a:t>н</a:t>
            </a:r>
            <a:r>
              <a:rPr lang="ru-RU" sz="1200" b="0" i="0" dirty="0">
                <a:effectLst/>
                <a:latin typeface="+mn-lt"/>
              </a:rPr>
              <a:t>аходятся и периодически обновляются следующие материалы:</a:t>
            </a:r>
            <a:endParaRPr lang="ru-RU" sz="1200" b="0" dirty="0">
              <a:latin typeface="+mn-lt"/>
            </a:endParaRPr>
          </a:p>
          <a:p>
            <a:pPr marL="285750" indent="-285750" algn="l">
              <a:spcAft>
                <a:spcPts val="525"/>
              </a:spcAft>
              <a:buFont typeface="Arial" panose="020B0604020202020204" pitchFamily="34" charset="0"/>
              <a:buChar char="•"/>
            </a:pPr>
            <a:r>
              <a:rPr lang="ru-RU" sz="1200" b="0" i="0" dirty="0">
                <a:effectLst/>
                <a:latin typeface="+mn-lt"/>
              </a:rPr>
              <a:t>Перечень рецензируемых научных изданий, в которых должны быть опубликованы основные научные результаты диссертаций</a:t>
            </a:r>
          </a:p>
          <a:p>
            <a:pPr marL="285750" indent="-285750" algn="l">
              <a:spcAft>
                <a:spcPts val="525"/>
              </a:spcAft>
              <a:buFont typeface="Arial" panose="020B0604020202020204" pitchFamily="34" charset="0"/>
              <a:buChar char="•"/>
            </a:pPr>
            <a:r>
              <a:rPr lang="ru-RU" sz="1200" b="0" dirty="0">
                <a:latin typeface="+mn-lt"/>
              </a:rPr>
              <a:t>Распределение журналов Перечня ВАК по категориям К1, К2, К3</a:t>
            </a:r>
          </a:p>
          <a:p>
            <a:pPr marL="285750" indent="-285750" algn="l">
              <a:spcAft>
                <a:spcPts val="525"/>
              </a:spcAft>
              <a:buFont typeface="Arial" panose="020B0604020202020204" pitchFamily="34" charset="0"/>
              <a:buChar char="•"/>
            </a:pPr>
            <a:r>
              <a:rPr lang="ru-RU" sz="1200" b="0" i="0" dirty="0">
                <a:effectLst/>
                <a:latin typeface="+mn-lt"/>
              </a:rPr>
              <a:t>Приравнивание научных журналов, входящих в </a:t>
            </a:r>
            <a:r>
              <a:rPr lang="ru-RU" sz="1200" b="0" i="0" dirty="0" err="1">
                <a:effectLst/>
                <a:latin typeface="+mn-lt"/>
              </a:rPr>
              <a:t>наукометрические</a:t>
            </a:r>
            <a:r>
              <a:rPr lang="ru-RU" sz="1200" b="0" i="0" dirty="0">
                <a:effectLst/>
                <a:latin typeface="+mn-lt"/>
              </a:rPr>
              <a:t> базы данных, к журналам Перечня ВАК с распределением по категориям </a:t>
            </a:r>
          </a:p>
        </p:txBody>
      </p:sp>
      <p:sp>
        <p:nvSpPr>
          <p:cNvPr id="6" name="Заголовок 4">
            <a:extLst>
              <a:ext uri="{FF2B5EF4-FFF2-40B4-BE49-F238E27FC236}">
                <a16:creationId xmlns:a16="http://schemas.microsoft.com/office/drawing/2014/main" id="{1A0EB13F-A50F-D664-0933-2755CF9A7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25" y="277515"/>
            <a:ext cx="8534549" cy="438313"/>
          </a:xfrm>
        </p:spPr>
        <p:txBody>
          <a:bodyPr>
            <a:noAutofit/>
          </a:bodyPr>
          <a:lstStyle/>
          <a:p>
            <a:r>
              <a:rPr lang="ru-RU" sz="2000" dirty="0">
                <a:latin typeface="Golos Text DemiBold" panose="020B0703020202020204"/>
              </a:rPr>
              <a:t>Важно знать</a:t>
            </a:r>
          </a:p>
        </p:txBody>
      </p:sp>
      <p:sp>
        <p:nvSpPr>
          <p:cNvPr id="7" name="Заголовок 4">
            <a:extLst>
              <a:ext uri="{FF2B5EF4-FFF2-40B4-BE49-F238E27FC236}">
                <a16:creationId xmlns:a16="http://schemas.microsoft.com/office/drawing/2014/main" id="{D4ABFC7E-0DDF-B837-5841-D4C754484BDE}"/>
              </a:ext>
            </a:extLst>
          </p:cNvPr>
          <p:cNvSpPr txBox="1">
            <a:spLocks/>
          </p:cNvSpPr>
          <p:nvPr/>
        </p:nvSpPr>
        <p:spPr>
          <a:xfrm>
            <a:off x="485029" y="1025794"/>
            <a:ext cx="8354245" cy="12563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 baseline="0">
                <a:solidFill>
                  <a:schemeClr val="tx1"/>
                </a:solidFill>
                <a:latin typeface="Golos Text DemiBold" panose="020B0703020202020204" pitchFamily="34" charset="-52"/>
                <a:ea typeface="+mj-ea"/>
                <a:cs typeface="+mj-cs"/>
              </a:defRPr>
            </a:lvl1pPr>
          </a:lstStyle>
          <a:p>
            <a:pPr marL="285750" indent="-285750">
              <a:spcAft>
                <a:spcPts val="525"/>
              </a:spcAft>
              <a:buFont typeface="Wingdings" panose="05000000000000000000" pitchFamily="2" charset="2"/>
              <a:buChar char="ü"/>
            </a:pPr>
            <a:endParaRPr lang="ru-RU" sz="1600" b="0" dirty="0">
              <a:latin typeface="+mn-lt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900CD29-D142-3229-6122-88590CAB1E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7097" y="2335128"/>
            <a:ext cx="5845576" cy="2723927"/>
          </a:xfrm>
          <a:prstGeom prst="rect">
            <a:avLst/>
          </a:prstGeom>
        </p:spPr>
      </p:pic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4B39E9AB-F45C-AB7C-BE7E-192262116434}"/>
              </a:ext>
            </a:extLst>
          </p:cNvPr>
          <p:cNvCxnSpPr/>
          <p:nvPr/>
        </p:nvCxnSpPr>
        <p:spPr>
          <a:xfrm>
            <a:off x="2557220" y="2735451"/>
            <a:ext cx="557939" cy="15498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CDC0CFB7-A803-62EE-597C-1BB0695FF466}"/>
              </a:ext>
            </a:extLst>
          </p:cNvPr>
          <p:cNvCxnSpPr>
            <a:cxnSpLocks/>
          </p:cNvCxnSpPr>
          <p:nvPr/>
        </p:nvCxnSpPr>
        <p:spPr>
          <a:xfrm flipH="1">
            <a:off x="6615194" y="2967925"/>
            <a:ext cx="554840" cy="15498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6215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8C88F3-6047-6319-2CB2-16CCAF4E9C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8AF5651-51F8-EFF4-5964-40ED6FD09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716" y="607537"/>
            <a:ext cx="8534549" cy="803285"/>
          </a:xfrm>
        </p:spPr>
        <p:txBody>
          <a:bodyPr>
            <a:noAutofit/>
          </a:bodyPr>
          <a:lstStyle/>
          <a:p>
            <a:pPr marL="1270" marR="88900">
              <a:lnSpc>
                <a:spcPct val="106000"/>
              </a:lnSpc>
              <a:spcBef>
                <a:spcPts val="335"/>
              </a:spcBef>
            </a:pPr>
            <a:r>
              <a:rPr lang="ru-RU" sz="1400" dirty="0">
                <a:effectLst/>
                <a:latin typeface="+mn-lt"/>
                <a:ea typeface="Times New Roman" panose="02020603050405020304" pitchFamily="18" charset="0"/>
              </a:rPr>
              <a:t>Приравнивание научных журналов, входящих в </a:t>
            </a:r>
            <a:r>
              <a:rPr lang="ru-RU" sz="1400" dirty="0" err="1">
                <a:effectLst/>
                <a:latin typeface="+mn-lt"/>
                <a:ea typeface="Times New Roman" panose="02020603050405020304" pitchFamily="18" charset="0"/>
              </a:rPr>
              <a:t>наукометрические</a:t>
            </a:r>
            <a:r>
              <a:rPr lang="ru-RU" sz="1400" dirty="0">
                <a:effectLst/>
                <a:latin typeface="+mn-lt"/>
                <a:ea typeface="Times New Roman" panose="02020603050405020304" pitchFamily="18" charset="0"/>
              </a:rPr>
              <a:t> базы данных, </a:t>
            </a:r>
            <a:br>
              <a:rPr lang="ru-RU" sz="14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ru-RU" sz="1400" dirty="0">
                <a:effectLst/>
                <a:latin typeface="+mn-lt"/>
                <a:ea typeface="Times New Roman" panose="02020603050405020304" pitchFamily="18" charset="0"/>
              </a:rPr>
              <a:t>к журналам Перечня ВАК с распределением по категориям</a:t>
            </a:r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A4D75E1B-EDB0-3395-FAA5-968B64A83E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1056516"/>
              </p:ext>
            </p:extLst>
          </p:nvPr>
        </p:nvGraphicFramePr>
        <p:xfrm>
          <a:off x="397716" y="1325582"/>
          <a:ext cx="8250340" cy="35661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62585">
                  <a:extLst>
                    <a:ext uri="{9D8B030D-6E8A-4147-A177-3AD203B41FA5}">
                      <a16:colId xmlns:a16="http://schemas.microsoft.com/office/drawing/2014/main" val="931972152"/>
                    </a:ext>
                  </a:extLst>
                </a:gridCol>
                <a:gridCol w="2062585">
                  <a:extLst>
                    <a:ext uri="{9D8B030D-6E8A-4147-A177-3AD203B41FA5}">
                      <a16:colId xmlns:a16="http://schemas.microsoft.com/office/drawing/2014/main" val="2260179238"/>
                    </a:ext>
                  </a:extLst>
                </a:gridCol>
                <a:gridCol w="2062585">
                  <a:extLst>
                    <a:ext uri="{9D8B030D-6E8A-4147-A177-3AD203B41FA5}">
                      <a16:colId xmlns:a16="http://schemas.microsoft.com/office/drawing/2014/main" val="4196051208"/>
                    </a:ext>
                  </a:extLst>
                </a:gridCol>
                <a:gridCol w="2062585">
                  <a:extLst>
                    <a:ext uri="{9D8B030D-6E8A-4147-A177-3AD203B41FA5}">
                      <a16:colId xmlns:a16="http://schemas.microsoft.com/office/drawing/2014/main" val="14667752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4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ИНДЕКСАЦИЯ ЖУРНАЛА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ПРИСВОЕНИЕ КАТЕГОРИИ К1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spc="-1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ПРИСВОЕНИЕ </a:t>
                      </a:r>
                      <a:r>
                        <a:rPr lang="ru-RU" sz="1400" b="1" spc="-2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КАТЕГОРИИ</a:t>
                      </a:r>
                      <a:r>
                        <a:rPr lang="ru-RU" sz="1400" b="1" spc="2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400" b="1" spc="-25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К2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ПРИСВОЕНИЕ КАТЕГОРИИ К3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3367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Web of Science, </a:t>
                      </a: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включая </a:t>
                      </a: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RSCI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Российские и зарубежные журналы,</a:t>
                      </a:r>
                    </a:p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индексируемые в Q1, Q2, Q3</a:t>
                      </a:r>
                    </a:p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 AHCI, RSCI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Российские журналы,</a:t>
                      </a:r>
                    </a:p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индексируемые в Q4 и ESCI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Зарубежные журналы,</a:t>
                      </a:r>
                    </a:p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индексируемые в Q4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7863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Scopus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Российские и зарубежные журналы,</a:t>
                      </a:r>
                    </a:p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индексируемые в Q1, Q2 и Q3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Российские журналы,</a:t>
                      </a:r>
                    </a:p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индексируемые в Q4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Зарубежные журналы,</a:t>
                      </a:r>
                    </a:p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индексируемые в Q4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3435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PubMed, </a:t>
                      </a:r>
                      <a:r>
                        <a:rPr lang="en-US" sz="1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MathSciNet</a:t>
                      </a: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zbMATH</a:t>
                      </a: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Springer,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Chemical Abstract, GeoRef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Журналы,</a:t>
                      </a:r>
                    </a:p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индексируемые</a:t>
                      </a:r>
                    </a:p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указанных базах данных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—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—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4870943"/>
                  </a:ext>
                </a:extLst>
              </a:tr>
            </a:tbl>
          </a:graphicData>
        </a:graphic>
      </p:graphicFrame>
      <p:sp>
        <p:nvSpPr>
          <p:cNvPr id="2" name="Заголовок 4">
            <a:extLst>
              <a:ext uri="{FF2B5EF4-FFF2-40B4-BE49-F238E27FC236}">
                <a16:creationId xmlns:a16="http://schemas.microsoft.com/office/drawing/2014/main" id="{E9B647AB-AFAB-43E2-F9B5-9A474C128912}"/>
              </a:ext>
            </a:extLst>
          </p:cNvPr>
          <p:cNvSpPr txBox="1">
            <a:spLocks/>
          </p:cNvSpPr>
          <p:nvPr/>
        </p:nvSpPr>
        <p:spPr>
          <a:xfrm>
            <a:off x="397715" y="69785"/>
            <a:ext cx="8534549" cy="8032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 baseline="0">
                <a:solidFill>
                  <a:schemeClr val="tx1"/>
                </a:solidFill>
                <a:latin typeface="Golos Text DemiBold" panose="020B0703020202020204" pitchFamily="34" charset="-52"/>
                <a:ea typeface="+mj-ea"/>
                <a:cs typeface="+mj-cs"/>
              </a:defRPr>
            </a:lvl1pPr>
          </a:lstStyle>
          <a:p>
            <a:pPr marL="1270" marR="88900">
              <a:lnSpc>
                <a:spcPct val="106000"/>
              </a:lnSpc>
              <a:spcBef>
                <a:spcPts val="335"/>
              </a:spcBef>
            </a:pPr>
            <a:r>
              <a:rPr lang="ru-RU" sz="2000" dirty="0">
                <a:latin typeface="+mn-lt"/>
                <a:ea typeface="Times New Roman" panose="02020603050405020304" pitchFamily="18" charset="0"/>
              </a:rPr>
              <a:t>Для информации</a:t>
            </a:r>
          </a:p>
        </p:txBody>
      </p:sp>
    </p:spTree>
    <p:extLst>
      <p:ext uri="{BB962C8B-B14F-4D97-AF65-F5344CB8AC3E}">
        <p14:creationId xmlns:p14="http://schemas.microsoft.com/office/powerpoint/2010/main" val="166772418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EC0B43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Тема1" id="{4DAE9245-FD5C-48A3-9F61-0C8FFBFAE07A}" vid="{20E0B42B-372D-46F0-B56F-89DFAD950D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21294</TotalTime>
  <Words>805</Words>
  <Application>Microsoft Office PowerPoint</Application>
  <PresentationFormat>Экран (16:9)</PresentationFormat>
  <Paragraphs>85</Paragraphs>
  <Slides>7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6" baseType="lpstr">
      <vt:lpstr>ALS Gorizont Bold Expanded</vt:lpstr>
      <vt:lpstr>ALS Gorizont Thin Expanded</vt:lpstr>
      <vt:lpstr>Arial</vt:lpstr>
      <vt:lpstr>Calibri</vt:lpstr>
      <vt:lpstr>Golos Text</vt:lpstr>
      <vt:lpstr>Golos Text DemiBold</vt:lpstr>
      <vt:lpstr>Open Sans</vt:lpstr>
      <vt:lpstr>Wingdings</vt:lpstr>
      <vt:lpstr>Тема1</vt:lpstr>
      <vt:lpstr>Презентация PowerPoint</vt:lpstr>
      <vt:lpstr>Требования к публикациям соискателей ученой степени  для защит в диссертационных советах ИТМО</vt:lpstr>
      <vt:lpstr>Требования к публикациям соискателей ученой степени  для защит в диссертационных советах ИТМО</vt:lpstr>
      <vt:lpstr>Требования к публикациям соискателей ученой степени  для защит в диссертационных советах ИТМО</vt:lpstr>
      <vt:lpstr>Важно знать</vt:lpstr>
      <vt:lpstr>Важно знать</vt:lpstr>
      <vt:lpstr>Приравнивание научных журналов, входящих в наукометрические базы данных,  к журналам Перечня ВАК с распределением по категориям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</dc:creator>
  <cp:lastModifiedBy>Рохмистрова Ксения Сергеевна</cp:lastModifiedBy>
  <cp:revision>411</cp:revision>
  <dcterms:created xsi:type="dcterms:W3CDTF">2014-06-27T12:30:22Z</dcterms:created>
  <dcterms:modified xsi:type="dcterms:W3CDTF">2025-02-12T08:07:12Z</dcterms:modified>
</cp:coreProperties>
</file>