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45"/>
  </p:notesMasterIdLst>
  <p:handoutMasterIdLst>
    <p:handoutMasterId r:id="rId46"/>
  </p:handoutMasterIdLst>
  <p:sldIdLst>
    <p:sldId id="265" r:id="rId3"/>
    <p:sldId id="264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26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94672" autoAdjust="0"/>
  </p:normalViewPr>
  <p:slideViewPr>
    <p:cSldViewPr snapToGrid="0" snapToObjects="1" showGuides="1">
      <p:cViewPr>
        <p:scale>
          <a:sx n="77" d="100"/>
          <a:sy n="77" d="100"/>
        </p:scale>
        <p:origin x="-1176" y="-42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88" y="1886465"/>
            <a:ext cx="4789624" cy="19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2" name="Picture 1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2" y="1277169"/>
            <a:ext cx="4089436" cy="16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5" name="Picture 4" descr="ITMO_logo2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"/>
            <a:ext cx="3601115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31" y="763789"/>
            <a:ext cx="2971338" cy="12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ITMO_logo3_RU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0254" cy="7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r>
              <a:rPr lang="en-US" dirty="0" smtClean="0"/>
              <a:t>, 201</a:t>
            </a:r>
            <a:r>
              <a:rPr lang="ru-RU" dirty="0" smtClean="0"/>
              <a:t>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599" y="3311236"/>
            <a:ext cx="6400800" cy="95596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Автореферат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5154404"/>
            <a:ext cx="7398327" cy="803051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Морозова М.А.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2dd4537281ea61d18ce8970d2c0d003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075" y="2420059"/>
            <a:ext cx="1685925" cy="2428875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627"/>
            <a:ext cx="7633855" cy="5949373"/>
          </a:xfrm>
          <a:solidFill>
            <a:schemeClr val="bg1">
              <a:alpha val="52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Истинность метода</a:t>
            </a:r>
            <a:r>
              <a:rPr lang="ru-RU" dirty="0" smtClean="0"/>
              <a:t> всегда детерминирована содержанием предмета. </a:t>
            </a:r>
          </a:p>
          <a:p>
            <a:pPr algn="just">
              <a:buNone/>
            </a:pPr>
            <a:r>
              <a:rPr lang="ru-RU" dirty="0" smtClean="0"/>
              <a:t>       Метод существует, развивается только в сложной диалектике субъективного и объективного при определяющей роли последнего. В этом смысле любой </a:t>
            </a:r>
            <a:r>
              <a:rPr lang="ru-RU" u="sng" dirty="0" smtClean="0"/>
              <a:t>метод прежде всего объективен, содержателен, "</a:t>
            </a:r>
            <a:r>
              <a:rPr lang="ru-RU" u="sng" dirty="0" err="1" smtClean="0"/>
              <a:t>фактичен</a:t>
            </a:r>
            <a:r>
              <a:rPr lang="ru-RU" u="sng" dirty="0" smtClean="0"/>
              <a:t>". </a:t>
            </a:r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Каждый метод субъективен</a:t>
            </a:r>
            <a:r>
              <a:rPr lang="ru-RU" dirty="0" smtClean="0"/>
              <a:t> и в том смысле, что его "носителем" является конкретный индивид, субъект, для которого, собственно говоря, данный метод и предназначен. В свое время Гегель справедливо подчеркивал, что метод есть "орудие", некоторое стоящее на стороне субъекта средство, через которое он соотносится с объектом. В этом вопросе ему вторил Фейербах своим афоризмом о том, что именно "человек - центр всей методологии".</a:t>
            </a: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2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8578"/>
            <a:ext cx="9144000" cy="5269422"/>
          </a:xfrm>
          <a:solidFill>
            <a:schemeClr val="bg1">
              <a:alpha val="44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600" dirty="0" smtClean="0"/>
              <a:t>Оснований деления методов науки на группы может быть несколько. Так, </a:t>
            </a:r>
            <a:r>
              <a:rPr lang="ru-RU" sz="2600" i="1" dirty="0" smtClean="0"/>
              <a:t>в зависимости от роли и места в процессе научного познания </a:t>
            </a:r>
            <a:r>
              <a:rPr lang="ru-RU" sz="2600" dirty="0" smtClean="0"/>
              <a:t>можно выделить методы </a:t>
            </a:r>
            <a:r>
              <a:rPr lang="ru-RU" sz="2600" b="1" dirty="0" smtClean="0"/>
              <a:t>формальные</a:t>
            </a:r>
            <a:r>
              <a:rPr lang="ru-RU" sz="2600" dirty="0" smtClean="0"/>
              <a:t> и </a:t>
            </a:r>
            <a:r>
              <a:rPr lang="ru-RU" sz="2600" b="1" dirty="0" smtClean="0"/>
              <a:t>содержательные</a:t>
            </a:r>
            <a:r>
              <a:rPr lang="ru-RU" sz="2600" dirty="0" smtClean="0"/>
              <a:t>, </a:t>
            </a:r>
            <a:r>
              <a:rPr lang="ru-RU" sz="2600" b="1" dirty="0" smtClean="0"/>
              <a:t>эмпирические</a:t>
            </a:r>
            <a:r>
              <a:rPr lang="ru-RU" sz="2600" dirty="0" smtClean="0"/>
              <a:t> и </a:t>
            </a:r>
            <a:r>
              <a:rPr lang="ru-RU" sz="2600" b="1" dirty="0" smtClean="0"/>
              <a:t>теоретические</a:t>
            </a:r>
            <a:r>
              <a:rPr lang="ru-RU" sz="2600" dirty="0" smtClean="0"/>
              <a:t>, </a:t>
            </a:r>
            <a:r>
              <a:rPr lang="ru-RU" sz="2600" b="1" dirty="0" smtClean="0"/>
              <a:t>фундаментальные</a:t>
            </a:r>
            <a:r>
              <a:rPr lang="ru-RU" sz="2600" dirty="0" smtClean="0"/>
              <a:t> и </a:t>
            </a:r>
            <a:r>
              <a:rPr lang="ru-RU" sz="2600" b="1" dirty="0" smtClean="0"/>
              <a:t>прикладные</a:t>
            </a:r>
            <a:r>
              <a:rPr lang="ru-RU" sz="2600" dirty="0" smtClean="0"/>
              <a:t>, </a:t>
            </a:r>
            <a:r>
              <a:rPr lang="ru-RU" sz="2600" b="1" dirty="0" smtClean="0"/>
              <a:t>методы исследования </a:t>
            </a:r>
            <a:r>
              <a:rPr lang="ru-RU" sz="2600" dirty="0" smtClean="0"/>
              <a:t>и </a:t>
            </a:r>
            <a:r>
              <a:rPr lang="ru-RU" sz="2600" b="1" dirty="0" smtClean="0"/>
              <a:t>изложения</a:t>
            </a:r>
            <a:r>
              <a:rPr lang="ru-RU" sz="2600" dirty="0" smtClean="0"/>
              <a:t> и т.п. Содержание изучаемых наукой объектов служит критерием для различения </a:t>
            </a:r>
            <a:r>
              <a:rPr lang="ru-RU" sz="2600" b="1" dirty="0" smtClean="0"/>
              <a:t>методов естествознания </a:t>
            </a:r>
            <a:r>
              <a:rPr lang="ru-RU" sz="2600" dirty="0" smtClean="0"/>
              <a:t>и </a:t>
            </a:r>
            <a:r>
              <a:rPr lang="ru-RU" sz="2600" b="1" dirty="0" smtClean="0"/>
              <a:t>методов социально-гуманитарных наук</a:t>
            </a:r>
            <a:r>
              <a:rPr lang="ru-RU" sz="2600" dirty="0" smtClean="0"/>
              <a:t>. В свою очередь методы естественных наук могут быть подразделены на </a:t>
            </a:r>
            <a:r>
              <a:rPr lang="ru-RU" sz="2600" b="1" dirty="0" smtClean="0"/>
              <a:t>методы изучения неживой природы </a:t>
            </a:r>
            <a:r>
              <a:rPr lang="ru-RU" sz="2600" dirty="0" smtClean="0"/>
              <a:t>и </a:t>
            </a:r>
            <a:r>
              <a:rPr lang="ru-RU" sz="2600" b="1" dirty="0" smtClean="0"/>
              <a:t>методы изучения живой природы </a:t>
            </a:r>
            <a:r>
              <a:rPr lang="ru-RU" sz="2600" dirty="0" smtClean="0"/>
              <a:t>и т.п. Выделяют также </a:t>
            </a:r>
            <a:r>
              <a:rPr lang="ru-RU" sz="2600" b="1" dirty="0" smtClean="0"/>
              <a:t>качественные </a:t>
            </a:r>
            <a:r>
              <a:rPr lang="ru-RU" sz="2600" dirty="0" smtClean="0"/>
              <a:t>и </a:t>
            </a:r>
            <a:r>
              <a:rPr lang="ru-RU" sz="2600" b="1" dirty="0" smtClean="0"/>
              <a:t>количественные </a:t>
            </a:r>
            <a:r>
              <a:rPr lang="ru-RU" sz="2600" dirty="0" smtClean="0"/>
              <a:t>методы, </a:t>
            </a:r>
            <a:r>
              <a:rPr lang="ru-RU" sz="2600" b="1" dirty="0" smtClean="0"/>
              <a:t>однозначно-детерминистские</a:t>
            </a:r>
            <a:r>
              <a:rPr lang="ru-RU" sz="2600" dirty="0" smtClean="0"/>
              <a:t> и </a:t>
            </a:r>
            <a:r>
              <a:rPr lang="ru-RU" sz="2600" b="1" dirty="0" smtClean="0"/>
              <a:t>вероятностные</a:t>
            </a:r>
            <a:r>
              <a:rPr lang="ru-RU" sz="2600" dirty="0" smtClean="0"/>
              <a:t>, методы </a:t>
            </a:r>
            <a:r>
              <a:rPr lang="ru-RU" sz="2600" b="1" dirty="0" smtClean="0"/>
              <a:t>непосредственного </a:t>
            </a:r>
            <a:r>
              <a:rPr lang="ru-RU" sz="2600" dirty="0" smtClean="0"/>
              <a:t>и </a:t>
            </a:r>
            <a:r>
              <a:rPr lang="ru-RU" sz="2600" b="1" dirty="0" smtClean="0"/>
              <a:t>опосредованного познания</a:t>
            </a:r>
            <a:r>
              <a:rPr lang="ru-RU" sz="2600" dirty="0" smtClean="0"/>
              <a:t>, </a:t>
            </a:r>
            <a:r>
              <a:rPr lang="ru-RU" sz="2600" b="1" dirty="0" smtClean="0"/>
              <a:t>оригинальные </a:t>
            </a:r>
            <a:r>
              <a:rPr lang="ru-RU" sz="2600" dirty="0" smtClean="0"/>
              <a:t>и </a:t>
            </a:r>
            <a:r>
              <a:rPr lang="ru-RU" sz="2600" b="1" dirty="0" smtClean="0"/>
              <a:t>производные </a:t>
            </a:r>
            <a:r>
              <a:rPr lang="ru-RU" sz="2600" dirty="0" smtClean="0"/>
              <a:t>и т.д.</a:t>
            </a:r>
          </a:p>
          <a:p>
            <a:pPr algn="just">
              <a:buNone/>
            </a:pPr>
            <a:r>
              <a:rPr lang="ru-RU" sz="2600" dirty="0" smtClean="0"/>
              <a:t>          В современной философско-методологической литературе различают несколько аспектов метода как такового. Так, некоторые исследователи считают, что каждый метод имеет три </a:t>
            </a:r>
            <a:r>
              <a:rPr lang="ru-RU" sz="2600" i="1" dirty="0" smtClean="0"/>
              <a:t>основных аспекта</a:t>
            </a:r>
            <a:r>
              <a:rPr lang="ru-RU" sz="2600" dirty="0" smtClean="0"/>
              <a:t>: </a:t>
            </a:r>
            <a:r>
              <a:rPr lang="ru-RU" sz="2600" b="1" dirty="0" smtClean="0"/>
              <a:t>объективно-содержательный, </a:t>
            </a:r>
            <a:r>
              <a:rPr lang="ru-RU" sz="2600" b="1" dirty="0" err="1" smtClean="0"/>
              <a:t>операциональный</a:t>
            </a:r>
            <a:r>
              <a:rPr lang="ru-RU" sz="2600" b="1" dirty="0" smtClean="0"/>
              <a:t> и </a:t>
            </a:r>
            <a:r>
              <a:rPr lang="ru-RU" sz="2600" b="1" dirty="0" err="1" smtClean="0"/>
              <a:t>праксеологический</a:t>
            </a:r>
            <a:r>
              <a:rPr lang="ru-RU" sz="2600" dirty="0" smtClean="0"/>
              <a:t>. </a:t>
            </a:r>
          </a:p>
          <a:p>
            <a:pPr algn="just">
              <a:buNone/>
            </a:pPr>
            <a:r>
              <a:rPr lang="ru-RU" sz="2600" dirty="0" smtClean="0"/>
              <a:t>          Первый аспект выражает обусловленность (детерминированность) метода предметом познания через посредство теории. </a:t>
            </a:r>
          </a:p>
          <a:p>
            <a:pPr algn="just">
              <a:buNone/>
            </a:pPr>
            <a:r>
              <a:rPr lang="ru-RU" sz="2600" dirty="0" smtClean="0"/>
              <a:t>         </a:t>
            </a:r>
            <a:r>
              <a:rPr lang="ru-RU" sz="2600" dirty="0" err="1" smtClean="0"/>
              <a:t>Операциональный</a:t>
            </a:r>
            <a:r>
              <a:rPr lang="ru-RU" sz="2600" dirty="0" smtClean="0"/>
              <a:t> аспект фиксирует зависимость содержания метода не столько от объекта, сколько от субъекта познания, от его компетентности и способности перевести соответствующую теорию в систему правил, принципов, приемов, которые в своей совокупности и образуют метод.</a:t>
            </a:r>
          </a:p>
          <a:p>
            <a:pPr algn="just">
              <a:buNone/>
            </a:pPr>
            <a:r>
              <a:rPr lang="ru-RU" sz="2600" dirty="0" smtClean="0"/>
              <a:t>        </a:t>
            </a:r>
            <a:r>
              <a:rPr lang="ru-RU" sz="2600" dirty="0" err="1" smtClean="0"/>
              <a:t>Праксеологический</a:t>
            </a:r>
            <a:r>
              <a:rPr lang="ru-RU" sz="2600" dirty="0" smtClean="0"/>
              <a:t> аспект метода составляют такие его свойства, как эффективность, надежность, ясность, конструктивность и т.п.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218" y="1108363"/>
            <a:ext cx="67471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КЛАССИФИКАЦИЯ МЕТОДОВ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2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39196"/>
            <a:ext cx="9144000" cy="5518803"/>
          </a:xfrm>
          <a:solidFill>
            <a:schemeClr val="bg1">
              <a:alpha val="44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dirty="0" smtClean="0"/>
              <a:t>          </a:t>
            </a:r>
            <a:r>
              <a:rPr lang="ru-RU" sz="3400" b="1" i="1" dirty="0" smtClean="0"/>
              <a:t>Характерные признаки научного метода</a:t>
            </a:r>
            <a:r>
              <a:rPr lang="ru-RU" sz="3400" dirty="0" smtClean="0"/>
              <a:t>: объективность, воспроизводимость, эвристичность, необходимость, конкретность и др. </a:t>
            </a:r>
          </a:p>
          <a:p>
            <a:pPr algn="just">
              <a:buNone/>
            </a:pPr>
            <a:r>
              <a:rPr lang="ru-RU" sz="3400" dirty="0" smtClean="0"/>
              <a:t>       В современной науке достаточно успешно "работает" </a:t>
            </a:r>
            <a:r>
              <a:rPr lang="ru-RU" sz="3400" b="1" i="1" u="sng" dirty="0" smtClean="0"/>
              <a:t>многоуровневая концепция методологического знания</a:t>
            </a:r>
            <a:r>
              <a:rPr lang="ru-RU" sz="3400" dirty="0" smtClean="0"/>
              <a:t>. В этом плане все методы научного познания могут быть разделены на следующие основные группы (по степени общности и широте применения):</a:t>
            </a:r>
          </a:p>
          <a:p>
            <a:pPr algn="just"/>
            <a:r>
              <a:rPr lang="ru-RU" sz="3400" dirty="0" smtClean="0"/>
              <a:t>I. </a:t>
            </a:r>
            <a:r>
              <a:rPr lang="ru-RU" sz="3400" b="1" i="1" dirty="0" smtClean="0"/>
              <a:t>Философские методы</a:t>
            </a:r>
            <a:r>
              <a:rPr lang="ru-RU" sz="3400" dirty="0" smtClean="0"/>
              <a:t>, среди которых наиболее древними являются диалектический и метафизический. </a:t>
            </a:r>
          </a:p>
          <a:p>
            <a:pPr algn="just">
              <a:buNone/>
            </a:pPr>
            <a:r>
              <a:rPr lang="ru-RU" sz="3400" dirty="0" smtClean="0"/>
              <a:t>       Важная задача диалектико-материалистической методологии состоит в разработке всеобщего способа деятельности, в развитии таких категориальных форм, которые были бы максимально адекватны всеобщим законам существования самой объективной действительности. Однако каждая такая форма не есть зеркальное отражение последней, и она не превращается автоматически в методологический принцип.</a:t>
            </a:r>
          </a:p>
          <a:p>
            <a:pPr>
              <a:buNone/>
            </a:pPr>
            <a:endParaRPr lang="ru-RU" sz="2800" dirty="0" smtClean="0"/>
          </a:p>
          <a:p>
            <a:pPr algn="just">
              <a:buNone/>
            </a:pPr>
            <a:endParaRPr lang="ru-RU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22218" y="877531"/>
            <a:ext cx="67471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КЛАССИФИКАЦИЯ МЕТОДОВ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2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39196"/>
            <a:ext cx="9144000" cy="5518803"/>
          </a:xfrm>
          <a:solidFill>
            <a:schemeClr val="bg1">
              <a:alpha val="44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Важнейшие </a:t>
            </a:r>
            <a:r>
              <a:rPr lang="ru-RU" b="1" dirty="0" smtClean="0"/>
              <a:t>принципы диалектического метода: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b="1" i="1" u="sng" dirty="0" smtClean="0"/>
              <a:t>Объективность</a:t>
            </a:r>
            <a:r>
              <a:rPr lang="ru-RU" dirty="0" smtClean="0"/>
              <a:t> - философский, диалектический принцип, основанный на признании действительности в ее реальных закономерностях и всеобщих формах.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i="1" u="sng" dirty="0" smtClean="0"/>
              <a:t>Всесторонность</a:t>
            </a:r>
            <a:r>
              <a:rPr lang="ru-RU" dirty="0" smtClean="0"/>
              <a:t> - философский, диалектический принцип познания и иных форм деятельности, выражающий всеобщую связь всех явлений действительности. Принцип всесторонности наиболее тесно связан с философским принципом конкретности и общенаучным принципом системности.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b="1" i="1" u="sng" dirty="0" smtClean="0"/>
              <a:t>Конкретное</a:t>
            </a:r>
            <a:r>
              <a:rPr lang="ru-RU" dirty="0" smtClean="0"/>
              <a:t> (конкретность) (от лат. </a:t>
            </a:r>
            <a:r>
              <a:rPr lang="ru-RU" dirty="0" err="1" smtClean="0"/>
              <a:t>concretus</a:t>
            </a:r>
            <a:r>
              <a:rPr lang="ru-RU" dirty="0" smtClean="0"/>
              <a:t> - сгущенный) - философская категория, выражающая вещь или систему взаимосвязанных вещей в совокупности всех своих сторон и связей, которая отражается как чувственно-конкретное (на эмпирическом этапе) или как мысленно-конкретное (на теоретическом этапе). 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b="1" i="1" u="sng" dirty="0" smtClean="0"/>
              <a:t>Историзм</a:t>
            </a:r>
            <a:r>
              <a:rPr lang="ru-RU" dirty="0" smtClean="0"/>
              <a:t> - философский, диалектический принцип, являющийся методологическим выражением саморазвития действительности в плане его направленности по оси времени в виде целостного непрерывного единства таких состояний (временных периодов) как прошлое, настоящее и будущее. </a:t>
            </a:r>
          </a:p>
          <a:p>
            <a:pPr algn="just">
              <a:buNone/>
            </a:pPr>
            <a:endParaRPr lang="ru-RU" sz="3400" dirty="0" smtClean="0"/>
          </a:p>
          <a:p>
            <a:pPr>
              <a:buNone/>
            </a:pPr>
            <a:endParaRPr lang="ru-RU" sz="2800" dirty="0" smtClean="0"/>
          </a:p>
          <a:p>
            <a:pPr algn="just">
              <a:buNone/>
            </a:pPr>
            <a:endParaRPr lang="ru-RU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22218" y="877531"/>
            <a:ext cx="67471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КЛАССИФИКАЦИЯ МЕТОДОВ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2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08363"/>
            <a:ext cx="9144000" cy="5518803"/>
          </a:xfrm>
          <a:solidFill>
            <a:schemeClr val="bg1">
              <a:alpha val="44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100" dirty="0" smtClean="0"/>
              <a:t>II. </a:t>
            </a:r>
            <a:r>
              <a:rPr lang="ru-RU" sz="2100" b="1" i="1" dirty="0" smtClean="0"/>
              <a:t>Общенаучные подходы и методы исследования</a:t>
            </a:r>
            <a:r>
              <a:rPr lang="ru-RU" sz="2100" dirty="0" smtClean="0"/>
              <a:t>. Они выступают в качестве своеобразной "промежуточной методологии" между философией и фундаментальными теоретико-методологическими положениями специальных наук. К общенаучным понятиям чаще всего относят такие понятия, как "информация", "модель", "структура", "функция", "система", "элемент", "оптимальность", "вероятность" и др.</a:t>
            </a:r>
          </a:p>
          <a:p>
            <a:pPr algn="just">
              <a:buNone/>
            </a:pPr>
            <a:r>
              <a:rPr lang="ru-RU" sz="2100" dirty="0" smtClean="0"/>
              <a:t>       Если философские категории воплощают в себе предельно возможную степень общности - конкретно-всеобщее, то общенаучным понятиям присуще большей частью абстрактно-общее (одинаковое), что и позволяет выразить их абстрактно-формальными средствами. </a:t>
            </a:r>
          </a:p>
          <a:p>
            <a:pPr algn="just">
              <a:buNone/>
            </a:pPr>
            <a:r>
              <a:rPr lang="ru-RU" sz="2100" dirty="0" smtClean="0"/>
              <a:t>         К числу общенаучных принципов и подходов относятся системный и структурно-функциональный, вероятностный, моделирование, формализация и ряд других.</a:t>
            </a:r>
          </a:p>
          <a:p>
            <a:pPr algn="just">
              <a:buNone/>
            </a:pPr>
            <a:r>
              <a:rPr lang="ru-RU" sz="2100" dirty="0" smtClean="0"/>
              <a:t>         Важная роль общенаучных подходов состоит в том, что в силу своего "промежуточного характера" они опосредствуют </a:t>
            </a:r>
            <a:r>
              <a:rPr lang="ru-RU" sz="2100" dirty="0" err="1" smtClean="0"/>
              <a:t>взаимопереход</a:t>
            </a:r>
            <a:r>
              <a:rPr lang="ru-RU" sz="2100" dirty="0" smtClean="0"/>
              <a:t> философского и </a:t>
            </a:r>
            <a:r>
              <a:rPr lang="ru-RU" sz="2100" dirty="0" err="1" smtClean="0"/>
              <a:t>частнонаучного</a:t>
            </a:r>
            <a:r>
              <a:rPr lang="ru-RU" sz="2100" dirty="0" smtClean="0"/>
              <a:t> знания (а также соответствующих методов).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218" y="646698"/>
            <a:ext cx="67471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КЛАССИФИКАЦИЯ МЕТОДОВ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2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39196"/>
            <a:ext cx="9144000" cy="5518803"/>
          </a:xfrm>
          <a:solidFill>
            <a:schemeClr val="bg1">
              <a:alpha val="44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III. </a:t>
            </a:r>
            <a:r>
              <a:rPr lang="ru-RU" sz="2800" b="1" i="1" dirty="0" err="1" smtClean="0"/>
              <a:t>Частнонаучные</a:t>
            </a:r>
            <a:r>
              <a:rPr lang="ru-RU" sz="2800" b="1" i="1" dirty="0" smtClean="0"/>
              <a:t> методы </a:t>
            </a:r>
            <a:r>
              <a:rPr lang="ru-RU" sz="2800" dirty="0" smtClean="0"/>
              <a:t>- совокупность способов, принципов познания, исследовательских приемов и процедур, применяемых в той или иной науке, соответствующей данной основной форме движения материи. Это методы механики, физики, химии, биологии и социально-гуманитарных наук.</a:t>
            </a:r>
          </a:p>
          <a:p>
            <a:r>
              <a:rPr lang="ru-RU" sz="2800" dirty="0" smtClean="0"/>
              <a:t>IV. </a:t>
            </a:r>
            <a:r>
              <a:rPr lang="ru-RU" sz="2800" b="1" i="1" dirty="0" smtClean="0"/>
              <a:t>Дисциплинарные методы </a:t>
            </a:r>
            <a:r>
              <a:rPr lang="ru-RU" sz="2800" dirty="0" smtClean="0"/>
              <a:t>- система приемов, применяемых в той или иной научной дисциплине, входящей в какую-нибудь отрасль науки или возникшей на стыках наук. Каждая фундаментальная наука представляет собой комплекс дисциплин, которые имеют свой специфический предмет и свои своеобразные методы исследования.</a:t>
            </a:r>
          </a:p>
          <a:p>
            <a:r>
              <a:rPr lang="ru-RU" sz="2800" dirty="0" smtClean="0"/>
              <a:t>V. </a:t>
            </a:r>
            <a:r>
              <a:rPr lang="ru-RU" sz="2800" b="1" i="1" dirty="0" smtClean="0"/>
              <a:t>Методы междисциплинарного исследования </a:t>
            </a:r>
            <a:r>
              <a:rPr lang="ru-RU" sz="2800" dirty="0" smtClean="0"/>
              <a:t>как совокупность ряда синтетических, интегративных способов (возникших как результат сочетания элементов различных уровней методологии), нацеленных главным образом на стыки научных дисциплин. Широкое применение эти методы нашли в реализации комплексных научных программ.</a:t>
            </a:r>
          </a:p>
          <a:p>
            <a:pPr>
              <a:buNone/>
            </a:pPr>
            <a:r>
              <a:rPr lang="ru-RU" sz="2800" dirty="0" smtClean="0"/>
              <a:t>        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</a:t>
            </a:r>
            <a:r>
              <a:rPr lang="ru-RU" sz="2800" dirty="0" smtClean="0"/>
              <a:t> - сложная, динамичная, целостная, </a:t>
            </a:r>
            <a:r>
              <a:rPr lang="ru-RU" sz="2800" dirty="0" err="1" smtClean="0"/>
              <a:t>субординированная</a:t>
            </a:r>
            <a:r>
              <a:rPr lang="ru-RU" sz="2800" dirty="0" smtClean="0"/>
              <a:t> система способов, приемов, принципов разных уровней, сферы действия, направленности, эвристических возможностей, содержаний, структур и т.д.</a:t>
            </a:r>
          </a:p>
          <a:p>
            <a:pPr algn="just">
              <a:buNone/>
            </a:pPr>
            <a:endParaRPr lang="ru-RU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22218" y="877531"/>
            <a:ext cx="67471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КЛАССИФИКАЦИЯ МЕТОДОВ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2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smtClean="0"/>
              <a:t>Общенаучные методы и приемы исследования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55965"/>
            <a:ext cx="9144000" cy="22444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В структуре общенаучных методов и приемов чаще всего выделяют три уровня:</a:t>
            </a:r>
          </a:p>
          <a:p>
            <a:pPr lvl="0"/>
            <a:r>
              <a:rPr lang="ru-RU" dirty="0" smtClean="0"/>
              <a:t>методы эмпирического исследования;</a:t>
            </a:r>
          </a:p>
          <a:p>
            <a:pPr lvl="0"/>
            <a:r>
              <a:rPr lang="ru-RU" dirty="0" smtClean="0"/>
              <a:t>методы теоретического познания;</a:t>
            </a:r>
          </a:p>
          <a:p>
            <a:pPr lvl="0"/>
            <a:r>
              <a:rPr lang="ru-RU" dirty="0" smtClean="0"/>
              <a:t>общелогические методы и приемы исследования. </a:t>
            </a:r>
          </a:p>
          <a:p>
            <a:pPr algn="just">
              <a:buNone/>
            </a:pPr>
            <a:endParaRPr lang="ru-RU" sz="2600" dirty="0" smtClean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94229" y="3452244"/>
            <a:ext cx="595554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NeueCyrRoman"/>
                <a:ea typeface="Times New Roman" pitchFamily="18" charset="0"/>
                <a:cs typeface="Times New Roman" pitchFamily="18" charset="0"/>
              </a:rPr>
              <a:t>I. Методы эмпирического исследования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114800"/>
            <a:ext cx="8977745" cy="2743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lang="ru-RU" sz="2400" b="1" i="1" dirty="0" smtClean="0"/>
              <a:t>Наблюдение</a:t>
            </a:r>
            <a:r>
              <a:rPr lang="ru-RU" sz="2400" dirty="0" smtClean="0"/>
              <a:t> - целенаправленное пассивное изучение предметов, опирающееся в основном на данные органов чувств.</a:t>
            </a:r>
          </a:p>
          <a:p>
            <a:pPr marL="342900" lvl="0" indent="-342900" algn="just">
              <a:spcBef>
                <a:spcPct val="20000"/>
              </a:spcBef>
              <a:buSzPct val="100000"/>
              <a:buFont typeface="Wingdings" pitchFamily="2" charset="2"/>
              <a:buChar char="Ø"/>
            </a:pPr>
            <a:r>
              <a:rPr lang="ru-RU" sz="2400" b="1" i="1" dirty="0" smtClean="0"/>
              <a:t>Эксперимент</a:t>
            </a:r>
            <a:r>
              <a:rPr lang="ru-RU" sz="2400" dirty="0" smtClean="0"/>
              <a:t> - активное и целенаправленное вмешательство в протекание изучаемого процесса, соответствующее изменение исследуемого объекта или его воспроизведение в специально созданных и контролируемых условиях, определяемых целями эксперимента. В его ходе изучаемый объект изолируется от влияния побочных, затемняющих его сущность обстоятельств и представляется в "чистом виде".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2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smtClean="0"/>
              <a:t>Методы эмпирического исследования</a:t>
            </a:r>
            <a:endParaRPr lang="ru-RU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28254"/>
            <a:ext cx="8977745" cy="5929745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just"/>
            <a:r>
              <a:rPr lang="ru-RU" sz="2300" dirty="0" smtClean="0"/>
              <a:t>Основные </a:t>
            </a:r>
            <a:r>
              <a:rPr lang="ru-RU" sz="2300" b="1" i="1" dirty="0" smtClean="0"/>
              <a:t>особенности эксперимента</a:t>
            </a:r>
            <a:r>
              <a:rPr lang="ru-RU" sz="2300" dirty="0" smtClean="0"/>
              <a:t>: </a:t>
            </a:r>
          </a:p>
          <a:p>
            <a:pPr algn="just"/>
            <a:r>
              <a:rPr lang="ru-RU" sz="2300" dirty="0" smtClean="0"/>
              <a:t>а) более активное (чем при наблюдении) отношение к объекту исследования, вплоть до его изменения и преобразования; </a:t>
            </a:r>
          </a:p>
          <a:p>
            <a:pPr algn="just"/>
            <a:r>
              <a:rPr lang="ru-RU" sz="2300" dirty="0" smtClean="0"/>
              <a:t>б) возможность контроля за поведением объекта и проверки результатов;</a:t>
            </a:r>
          </a:p>
          <a:p>
            <a:pPr algn="just"/>
            <a:r>
              <a:rPr lang="ru-RU" sz="2300" dirty="0" smtClean="0"/>
              <a:t>в) многократная воспроизводимость изучаемого объекта по желанию исследователя; </a:t>
            </a:r>
          </a:p>
          <a:p>
            <a:pPr algn="just"/>
            <a:r>
              <a:rPr lang="ru-RU" sz="2300" dirty="0" smtClean="0"/>
              <a:t>г) возможность обнаружения таких свойств явлений, которые не наблюдаются в естественных условиях.</a:t>
            </a:r>
          </a:p>
          <a:p>
            <a:pPr algn="just"/>
            <a:r>
              <a:rPr lang="ru-RU" sz="2300" dirty="0" smtClean="0"/>
              <a:t>Виды (типы) экспериментов весьма разнообразны. Существуют эксперименты качественные и количественные. </a:t>
            </a:r>
          </a:p>
          <a:p>
            <a:pPr algn="just"/>
            <a:endParaRPr lang="ru-RU" sz="23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/>
              <a:t> </a:t>
            </a:r>
            <a:r>
              <a:rPr lang="ru-RU" sz="2300" b="1" i="1" dirty="0" smtClean="0"/>
              <a:t>Сравнение</a:t>
            </a:r>
            <a:r>
              <a:rPr lang="ru-RU" sz="2300" dirty="0" smtClean="0"/>
              <a:t> - познавательная операция, выявляющая сходство или различие объектов (либо ступеней развития одного и того же объекта), т.е. их тождество и различия. Оно имеет смысл только в совокупности однородных предметов, образующих класс.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/>
              <a:t> </a:t>
            </a:r>
            <a:r>
              <a:rPr lang="ru-RU" sz="2300" b="1" i="1" dirty="0" smtClean="0"/>
              <a:t>Описание</a:t>
            </a:r>
            <a:r>
              <a:rPr lang="ru-RU" sz="2300" dirty="0" smtClean="0"/>
              <a:t> - познавательная операция, состоящая в фиксировании результатов опыта (наблюдения или эксперимента) с помощью определенных систем обозначения, принятых в науке.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/>
              <a:t> </a:t>
            </a:r>
            <a:r>
              <a:rPr lang="ru-RU" sz="2300" b="1" i="1" dirty="0" smtClean="0"/>
              <a:t>Измерение</a:t>
            </a:r>
            <a:r>
              <a:rPr lang="ru-RU" sz="2300" dirty="0" smtClean="0"/>
              <a:t> - совокупность действий, выполняемых при помощи определенных средств с целью нахождения числового значения измеряемой величины в принятых единицах измерения.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icro.magnet.fsu.edu/optics/timeline/people/antiqueimages/debrogl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2199" y="2145421"/>
            <a:ext cx="1751801" cy="2759088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smtClean="0"/>
              <a:t>Общенаучные методы и приемы исследования</a:t>
            </a:r>
            <a:endParaRPr lang="ru-RU" sz="28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900659" y="877531"/>
            <a:ext cx="534268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HelveticaNeueCyrRoman"/>
                <a:ea typeface="Times New Roman" pitchFamily="18" charset="0"/>
                <a:cs typeface="Times New Roman" pitchFamily="18" charset="0"/>
              </a:rPr>
              <a:t>II. </a:t>
            </a:r>
            <a:r>
              <a:rPr lang="ru-RU" sz="2400" dirty="0" smtClean="0">
                <a:solidFill>
                  <a:srgbClr val="C00000"/>
                </a:solidFill>
                <a:latin typeface="HelveticaNeueCyrRoman"/>
                <a:ea typeface="Times New Roman" pitchFamily="18" charset="0"/>
                <a:cs typeface="Times New Roman" pitchFamily="18" charset="0"/>
              </a:rPr>
              <a:t>Методы теоретического познания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256" y="1551709"/>
            <a:ext cx="7329054" cy="502920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400" b="1" i="1" dirty="0" smtClean="0"/>
              <a:t>Формализация</a:t>
            </a:r>
            <a:r>
              <a:rPr lang="ru-RU" sz="2400" dirty="0" smtClean="0"/>
              <a:t> - отображение содержательного знания в знаково-символическом виде (формализованном языке). В формализованных рассуждениях каждый символ строго однозначен.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b="1" i="1" dirty="0" smtClean="0"/>
              <a:t>Аксиоматический метод </a:t>
            </a:r>
            <a:r>
              <a:rPr lang="ru-RU" sz="2400" dirty="0" smtClean="0"/>
              <a:t>- способ построения научной теории, при котором в ее основу кладутся некоторые исходные положения - аксиомы (постулаты), из которых все остальные утверждения этой теории выводятся из них чисто логическим путем, посредством доказательства.</a:t>
            </a:r>
          </a:p>
          <a:p>
            <a:pPr algn="just"/>
            <a:r>
              <a:rPr lang="ru-RU" sz="2400" dirty="0" smtClean="0"/>
              <a:t>  Известный французский физик Луи де Бройль обращал внимание на то, что "аксиоматический метод может быть хорошим методом классификации или преподавания, но он не является методом открытия".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400" dirty="0" smtClean="0"/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2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smtClean="0"/>
              <a:t>Методы теоретического познания</a:t>
            </a:r>
            <a:endParaRPr lang="ru-RU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928255"/>
            <a:ext cx="9144000" cy="5527964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1900" b="1" i="1" dirty="0" smtClean="0"/>
              <a:t>Гипотетико-дедуктивный метод </a:t>
            </a:r>
            <a:r>
              <a:rPr lang="ru-RU" sz="1900" dirty="0" smtClean="0"/>
              <a:t>- </a:t>
            </a:r>
            <a:r>
              <a:rPr lang="ru-RU" sz="1900" dirty="0" err="1" smtClean="0"/>
              <a:t>метод</a:t>
            </a:r>
            <a:r>
              <a:rPr lang="ru-RU" sz="1900" dirty="0" smtClean="0"/>
              <a:t> научного познания, сущность которого заключается в создании системы </a:t>
            </a:r>
            <a:r>
              <a:rPr lang="ru-RU" sz="1900" dirty="0" err="1" smtClean="0"/>
              <a:t>дедуктивно</a:t>
            </a:r>
            <a:r>
              <a:rPr lang="ru-RU" sz="1900" dirty="0" smtClean="0"/>
              <a:t> связанных между собой гипотез, из которых в конечном счете выводятся утверждения об эмпирических фактах.</a:t>
            </a:r>
          </a:p>
          <a:p>
            <a:r>
              <a:rPr lang="ru-RU" sz="1900" dirty="0" smtClean="0"/>
              <a:t>  Общая структура гипотетико-дедуктивного метода:</a:t>
            </a:r>
          </a:p>
          <a:p>
            <a:r>
              <a:rPr lang="ru-RU" sz="1900" dirty="0" smtClean="0"/>
              <a:t>а) ознакомление с фактическим материалом, требующим теоретического объяснения и попытка такового с помощью уже существующих теорий и законов. Если нет, то:</a:t>
            </a:r>
          </a:p>
          <a:p>
            <a:r>
              <a:rPr lang="ru-RU" sz="1900" dirty="0" smtClean="0"/>
              <a:t>б) выдвижение догадки (гипотезы, предположения) о причинах и закономерностях данных явлений с помощью разнообразных логических приемов;</a:t>
            </a:r>
          </a:p>
          <a:p>
            <a:r>
              <a:rPr lang="ru-RU" sz="1900" dirty="0" smtClean="0"/>
              <a:t>в) оценка основательности и серьезности предположений и отбор из множества из них наиболее вероятного;</a:t>
            </a:r>
          </a:p>
          <a:p>
            <a:r>
              <a:rPr lang="ru-RU" sz="1900" dirty="0" smtClean="0"/>
              <a:t>г) выведение из гипотезы (обычно дедуктивным путем) следствий с уточнением ее содержания;</a:t>
            </a:r>
          </a:p>
          <a:p>
            <a:pPr>
              <a:spcAft>
                <a:spcPts val="600"/>
              </a:spcAft>
            </a:pPr>
            <a:r>
              <a:rPr lang="ru-RU" sz="1900" dirty="0" err="1" smtClean="0"/>
              <a:t>д</a:t>
            </a:r>
            <a:r>
              <a:rPr lang="ru-RU" sz="1900" dirty="0" smtClean="0"/>
              <a:t>) экспериментальная проверка выведенных из гипотезы следствий. Тут гипотеза или получает экспериментальное подтверждение, или опровергается.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 </a:t>
            </a:r>
            <a:r>
              <a:rPr lang="ru-RU" sz="1900" b="1" i="1" dirty="0" smtClean="0"/>
              <a:t>Восхождение от абстрактного к конкретному </a:t>
            </a:r>
            <a:r>
              <a:rPr lang="ru-RU" sz="1900" dirty="0" smtClean="0"/>
              <a:t>- метод теоретического исследования и изложения, состоящий в движении научной мысли от исходной абстракции ("начало" - одностороннее, неполное знание) через последовательные этапы углубления и расширения познания к результату - целостному воспроизведению в теории исследуемого предмета.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proekt.ucoz.net/12/shutterstock_123142174.jpg"/>
          <p:cNvPicPr>
            <a:picLocks noChangeAspect="1" noChangeArrowheads="1"/>
          </p:cNvPicPr>
          <p:nvPr/>
        </p:nvPicPr>
        <p:blipFill>
          <a:blip r:embed="rId2"/>
          <a:srcRect l="6443"/>
          <a:stretch>
            <a:fillRect/>
          </a:stretch>
        </p:blipFill>
        <p:spPr bwMode="auto">
          <a:xfrm>
            <a:off x="0" y="845128"/>
            <a:ext cx="6236663" cy="60128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6618" y="845128"/>
            <a:ext cx="6927273" cy="5472545"/>
          </a:xfrm>
          <a:solidFill>
            <a:schemeClr val="bg1">
              <a:alpha val="52000"/>
            </a:schemeClr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dirty="0" smtClean="0"/>
              <a:t>По диссертациям на соискание ученой степени доктора наук и кандидата наук в области гуманитарных наук объем автореферата может составлять до 2,5 и до 1,5 авторского листа соответственно. В автореферате диссертации излагаются основные идеи и выводы диссертации, показываются вклад автора в проведенное исследование, степень новизны и практическая значимость приведенных результатов исследований, содержатся сведения об организации, в которой выполнялась диссертация, об оппонентах и ведущей организации, о научных руководителях и научных консультантах соискателя ученой степени (при наличии), приводится список публикаций автора диссертации, в которых отражены основные научные результаты диссертации."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smtClean="0"/>
              <a:t>Общенаучные методы и приемы исследования</a:t>
            </a:r>
            <a:endParaRPr lang="ru-RU" sz="28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68447" y="877531"/>
            <a:ext cx="783830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HelveticaNeueCyrRoman"/>
                <a:ea typeface="Times New Roman" pitchFamily="18" charset="0"/>
                <a:cs typeface="Times New Roman" pitchFamily="18" charset="0"/>
              </a:rPr>
              <a:t>III. </a:t>
            </a:r>
            <a:r>
              <a:rPr lang="ru-RU" sz="2400" dirty="0" err="1" smtClean="0">
                <a:solidFill>
                  <a:srgbClr val="C00000"/>
                </a:solidFill>
                <a:latin typeface="HelveticaNeueCyrRoman"/>
                <a:ea typeface="Times New Roman" pitchFamily="18" charset="0"/>
                <a:cs typeface="Times New Roman" pitchFamily="18" charset="0"/>
              </a:rPr>
              <a:t>Общелогические</a:t>
            </a:r>
            <a:r>
              <a:rPr lang="ru-RU" sz="2400" dirty="0" smtClean="0">
                <a:solidFill>
                  <a:srgbClr val="C00000"/>
                </a:solidFill>
                <a:latin typeface="HelveticaNeueCyrRoman"/>
                <a:ea typeface="Times New Roman" pitchFamily="18" charset="0"/>
                <a:cs typeface="Times New Roman" pitchFamily="18" charset="0"/>
              </a:rPr>
              <a:t> методы и приемы исследования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256" y="1551709"/>
            <a:ext cx="8783780" cy="502920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i="1" dirty="0" smtClean="0"/>
              <a:t>Анализ</a:t>
            </a:r>
            <a:r>
              <a:rPr lang="ru-RU" sz="2400" dirty="0" smtClean="0"/>
              <a:t> - реальное или мысленное разделение объекта на составные части и синтез - их объединение в единое органическое целое, а не в механический агрегат. Результат синтеза - совершенно новое образование.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i="1" dirty="0" smtClean="0"/>
              <a:t>Абстрагирование</a:t>
            </a:r>
            <a:r>
              <a:rPr lang="ru-RU" sz="2400" dirty="0" smtClean="0"/>
              <a:t> - процесс мысленного отвлечения от ряда свойств и отношений изучаемого явления с одновременным выделением интересующих исследователя свойств.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i="1" dirty="0" smtClean="0"/>
              <a:t>Обобщение </a:t>
            </a:r>
            <a:r>
              <a:rPr lang="ru-RU" sz="2400" dirty="0" smtClean="0"/>
              <a:t>- процесс установления общих свойств и признаков предмета, тесно связано с абстрагированием. При том могут быть выделены любые признаки (абстрактно-общее) или существенные (конкретно-общее, закон).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i="1" dirty="0" smtClean="0"/>
              <a:t>Идеализация </a:t>
            </a:r>
            <a:r>
              <a:rPr lang="ru-RU" sz="2400" dirty="0" smtClean="0"/>
              <a:t>- мыслительная процедура, связанная с образованием абстрактных (идеализированных) объектов, принципиально не осуществимых в действительности ("точка", "идеальный газ", "абсолютно черное тело" и т.п.). 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Идеализированный объект в конечном счете выступает как отражение реальных предметов и процессов.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err="1" smtClean="0"/>
              <a:t>Общелогические</a:t>
            </a:r>
            <a:r>
              <a:rPr lang="ru-RU" sz="2800" b="1" dirty="0" smtClean="0"/>
              <a:t> методы и приемы исследования</a:t>
            </a:r>
            <a:endParaRPr lang="ru-RU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928255"/>
            <a:ext cx="6830290" cy="5749636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100" dirty="0" smtClean="0"/>
              <a:t> </a:t>
            </a:r>
            <a:r>
              <a:rPr lang="ru-RU" sz="2100" b="1" i="1" dirty="0" smtClean="0"/>
              <a:t>Индукция</a:t>
            </a:r>
            <a:r>
              <a:rPr lang="ru-RU" sz="2100" dirty="0" smtClean="0"/>
              <a:t> - движение мысли от единичного (опыта, фактов) к общему (их обобщению в выводах) </a:t>
            </a:r>
            <a:r>
              <a:rPr lang="ru-RU" sz="2100" b="1" i="1" dirty="0" smtClean="0"/>
              <a:t>и дедукция</a:t>
            </a:r>
            <a:r>
              <a:rPr lang="ru-RU" sz="2100" dirty="0" smtClean="0"/>
              <a:t> - восхождение процесса познания от общего к единичному. Это противоположные, взаимно дополняющие ходы мысли.         Поскольку опыт всегда бесконечен и неполон, то индуктивные выводы всегда имеют проблематичный (вероятностный) характер. Индуктивные обобщения обычно рассматривают как опытные истины (эмпирические законы).</a:t>
            </a:r>
          </a:p>
          <a:p>
            <a:pPr algn="just"/>
            <a:r>
              <a:rPr lang="ru-RU" sz="2100" dirty="0" smtClean="0"/>
              <a:t>  Из видов индуктивных обобщений 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индукцию популярную, неполную, полную, научную и математическую</a:t>
            </a:r>
            <a:r>
              <a:rPr lang="ru-RU" sz="2100" dirty="0" smtClean="0"/>
              <a:t>. В логике рассматриваются также индуктивные методы установления причинных связей - каноны индукции (правила индуктивного исследования Бэкона-Милля). К ним относятся методы: единственного сходства, единственного различия, сходства и различия, сопутствующих изменений и метод остатков.</a:t>
            </a:r>
          </a:p>
        </p:txBody>
      </p:sp>
      <p:pic>
        <p:nvPicPr>
          <p:cNvPr id="46082" name="Picture 2" descr="http://img.youtube.com/vi/NZ63NAFkX7Q/0.jpg"/>
          <p:cNvPicPr>
            <a:picLocks noChangeAspect="1" noChangeArrowheads="1"/>
          </p:cNvPicPr>
          <p:nvPr/>
        </p:nvPicPr>
        <p:blipFill>
          <a:blip r:embed="rId2"/>
          <a:srcRect l="52355" t="5181" r="9160" b="13203"/>
          <a:stretch>
            <a:fillRect/>
          </a:stretch>
        </p:blipFill>
        <p:spPr bwMode="auto">
          <a:xfrm>
            <a:off x="7148946" y="3879273"/>
            <a:ext cx="1759527" cy="2798618"/>
          </a:xfrm>
          <a:prstGeom prst="rect">
            <a:avLst/>
          </a:prstGeom>
          <a:noFill/>
        </p:spPr>
      </p:pic>
      <p:pic>
        <p:nvPicPr>
          <p:cNvPr id="8" name="Picture 4" descr="http://d3mlntcv38ck9k.cloudfront.net/content/konspekt_image/198144/5b2d4070_98df_0132_6a25_019b15c49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091" y="928255"/>
            <a:ext cx="1773382" cy="277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err="1" smtClean="0"/>
              <a:t>Общелогические</a:t>
            </a:r>
            <a:r>
              <a:rPr lang="ru-RU" sz="2800" b="1" dirty="0" smtClean="0"/>
              <a:t> методы и приемы исследования</a:t>
            </a:r>
            <a:endParaRPr lang="ru-RU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28255"/>
            <a:ext cx="9143999" cy="5749636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100" dirty="0" smtClean="0"/>
              <a:t> </a:t>
            </a:r>
            <a:r>
              <a:rPr lang="ru-RU" sz="2400" b="1" i="1" dirty="0" smtClean="0"/>
              <a:t>Аналогия</a:t>
            </a:r>
            <a:r>
              <a:rPr lang="ru-RU" sz="2400" dirty="0" smtClean="0"/>
              <a:t> (соответствие, сходство) - установление сходства в некоторых сторонах, свойствах и отношениях между нетождественными объектами.  Общая схема аналогии: объект В обладает признаками а, </a:t>
            </a:r>
            <a:r>
              <a:rPr lang="ru-RU" sz="2400" dirty="0" err="1" smtClean="0"/>
              <a:t>b</a:t>
            </a:r>
            <a:r>
              <a:rPr lang="ru-RU" sz="2400" dirty="0" smtClean="0"/>
              <a:t>, с, </a:t>
            </a:r>
            <a:r>
              <a:rPr lang="ru-RU" sz="2400" dirty="0" err="1" smtClean="0"/>
              <a:t>d</a:t>
            </a:r>
            <a:r>
              <a:rPr lang="ru-RU" sz="2400" dirty="0" smtClean="0"/>
              <a:t>; объект С обладает признаками </a:t>
            </a:r>
            <a:r>
              <a:rPr lang="ru-RU" sz="2400" dirty="0" err="1" smtClean="0"/>
              <a:t>b</a:t>
            </a:r>
            <a:r>
              <a:rPr lang="ru-RU" sz="2400" dirty="0" smtClean="0"/>
              <a:t>, с, </a:t>
            </a:r>
            <a:r>
              <a:rPr lang="ru-RU" sz="2400" dirty="0" err="1" smtClean="0"/>
              <a:t>d</a:t>
            </a:r>
            <a:r>
              <a:rPr lang="ru-RU" sz="2400" dirty="0" smtClean="0"/>
              <a:t>; следовательно, объект С, возможно, обладает признаком а. Тем самым аналогия дает не достоверное, а вероятное знание.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i="1" dirty="0" smtClean="0"/>
              <a:t>Моделирование</a:t>
            </a:r>
            <a:r>
              <a:rPr lang="ru-RU" sz="2400" dirty="0" smtClean="0"/>
              <a:t> - метод исследования определенных объектов путем воспроизведения их характеристик на другом объекте - модели, которая представляет собой аналог того или иного фрагмента действительности (вещного или мыслительного) - оригинала модели. </a:t>
            </a:r>
          </a:p>
          <a:p>
            <a:pPr algn="just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 моделей</a:t>
            </a:r>
            <a:r>
              <a:rPr lang="ru-RU" sz="2400" dirty="0" smtClean="0"/>
              <a:t> выделяют </a:t>
            </a:r>
            <a:r>
              <a:rPr lang="ru-RU" sz="2400" b="1" i="1" dirty="0" smtClean="0"/>
              <a:t>материальное </a:t>
            </a:r>
            <a:r>
              <a:rPr lang="ru-RU" sz="2400" dirty="0" smtClean="0"/>
              <a:t>(предметное) и </a:t>
            </a:r>
            <a:r>
              <a:rPr lang="ru-RU" sz="2400" b="1" i="1" dirty="0" smtClean="0"/>
              <a:t>идеальное</a:t>
            </a:r>
            <a:r>
              <a:rPr lang="ru-RU" sz="2400" dirty="0" smtClean="0"/>
              <a:t> моделирование, выраженное в соответствующей знаковой форме. В настоящее время широкое распространение получило математическое (компьютерное) моделирование.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err="1" smtClean="0"/>
              <a:t>Общелогические</a:t>
            </a:r>
            <a:r>
              <a:rPr lang="ru-RU" sz="2800" b="1" dirty="0" smtClean="0"/>
              <a:t> методы и приемы исследования</a:t>
            </a:r>
            <a:endParaRPr lang="ru-RU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28255"/>
            <a:ext cx="9143999" cy="5749636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100" dirty="0" smtClean="0"/>
              <a:t> </a:t>
            </a:r>
            <a:r>
              <a:rPr lang="ru-RU" sz="2400" b="1" i="1" dirty="0" smtClean="0"/>
              <a:t>Системный подход </a:t>
            </a:r>
            <a:r>
              <a:rPr lang="ru-RU" sz="2400" dirty="0" smtClean="0"/>
              <a:t>- совокупность общенаучных методологических принципов (требований), в основе которых лежит рассмотрение объектов как систем.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числу этих требований относятся: </a:t>
            </a:r>
          </a:p>
          <a:p>
            <a:pPr algn="just"/>
            <a:r>
              <a:rPr lang="ru-RU" sz="2400" dirty="0" smtClean="0"/>
              <a:t>а) выявление зависимости каждого элемента от его места и функций в системе с учетом того, что свойства целого несводимы к сумме свойств его элементов; </a:t>
            </a:r>
          </a:p>
          <a:p>
            <a:pPr algn="just"/>
            <a:r>
              <a:rPr lang="ru-RU" sz="2400" dirty="0" smtClean="0"/>
              <a:t>б) анализ того, насколько поведение системы обусловлено как особенностями ее отдельных элементов, так и свойствами ее структуры; </a:t>
            </a:r>
          </a:p>
          <a:p>
            <a:pPr algn="just"/>
            <a:r>
              <a:rPr lang="ru-RU" sz="2400" dirty="0" smtClean="0"/>
              <a:t>в) исследование механизма взаимодействия системы и среды; </a:t>
            </a:r>
          </a:p>
          <a:p>
            <a:pPr algn="just"/>
            <a:r>
              <a:rPr lang="ru-RU" sz="2400" dirty="0" smtClean="0"/>
              <a:t>г) изучение характера иерархичности, присущей данной системе; </a:t>
            </a:r>
          </a:p>
          <a:p>
            <a:pPr algn="just"/>
            <a:r>
              <a:rPr lang="ru-RU" sz="2400" dirty="0" err="1" smtClean="0"/>
              <a:t>д</a:t>
            </a:r>
            <a:r>
              <a:rPr lang="ru-RU" sz="2400" dirty="0" smtClean="0"/>
              <a:t>) обеспечение всестороннего </a:t>
            </a:r>
            <a:r>
              <a:rPr lang="ru-RU" sz="2400" dirty="0" err="1" smtClean="0"/>
              <a:t>многоаспектного</a:t>
            </a:r>
            <a:r>
              <a:rPr lang="ru-RU" sz="2400" dirty="0" smtClean="0"/>
              <a:t> описания системы; е) рассмотрение системы как динамичной, развивающейся целостности.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err="1" smtClean="0"/>
              <a:t>Общелогические</a:t>
            </a:r>
            <a:r>
              <a:rPr lang="ru-RU" sz="2800" b="1" dirty="0" smtClean="0"/>
              <a:t> методы и приемы исследования</a:t>
            </a:r>
            <a:endParaRPr lang="ru-RU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28255"/>
            <a:ext cx="9143999" cy="5749636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i="1" dirty="0" smtClean="0"/>
              <a:t>Структурно-функциональный </a:t>
            </a:r>
            <a:r>
              <a:rPr lang="ru-RU" sz="2400" dirty="0" smtClean="0"/>
              <a:t>(структурный) метод строится на основе выделения в целостных системах их структуры - совокупности устойчивых отношений и взаимосвязей между ее элементами и их роли (функций) относительно друг друга. Структура понимается как нечто инвариантное (неизменное) при определенных преобразованиях, а функция как "назначение" каждого из элементов данной системы.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требования структурно-функционального метода:</a:t>
            </a:r>
          </a:p>
          <a:p>
            <a:pPr algn="just"/>
            <a:r>
              <a:rPr lang="ru-RU" sz="2400" dirty="0" smtClean="0"/>
              <a:t>а) изучение строения, структуры системного объекта;</a:t>
            </a:r>
          </a:p>
          <a:p>
            <a:pPr algn="just"/>
            <a:r>
              <a:rPr lang="ru-RU" sz="2400" dirty="0" smtClean="0"/>
              <a:t>б) исследование его элементов и их функциональных характеристик;</a:t>
            </a:r>
          </a:p>
          <a:p>
            <a:pPr algn="just"/>
            <a:r>
              <a:rPr lang="ru-RU" sz="2400" dirty="0" smtClean="0"/>
              <a:t>в) анализ изменения этих элементов и их функций;</a:t>
            </a:r>
          </a:p>
          <a:p>
            <a:pPr algn="just"/>
            <a:r>
              <a:rPr lang="ru-RU" sz="2400" dirty="0" smtClean="0"/>
              <a:t>г) рассмотрение развития (истории) системного объекта в целом;</a:t>
            </a:r>
          </a:p>
          <a:p>
            <a:pPr algn="just"/>
            <a:r>
              <a:rPr lang="ru-RU" sz="2400" dirty="0" err="1" smtClean="0"/>
              <a:t>д</a:t>
            </a:r>
            <a:r>
              <a:rPr lang="ru-RU" sz="2400" dirty="0" smtClean="0"/>
              <a:t>) представление объекта как гармонически функционирующей системы, все элементы которой "работают" на поддержание этой гармонии.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liudyna.com/wp-content/uploads/images/dobro_pozhalovat_na_dh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3418" y="889722"/>
            <a:ext cx="2230581" cy="2230582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err="1" smtClean="0"/>
              <a:t>Общелогические</a:t>
            </a:r>
            <a:r>
              <a:rPr lang="ru-RU" sz="2800" b="1" dirty="0" smtClean="0"/>
              <a:t> методы и приемы исследования</a:t>
            </a:r>
            <a:endParaRPr lang="ru-RU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08364"/>
            <a:ext cx="6913418" cy="5749636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b="1" i="1" dirty="0" smtClean="0"/>
              <a:t>Вероятностно-статистические методы </a:t>
            </a:r>
            <a:r>
              <a:rPr lang="ru-RU" sz="2600" dirty="0" smtClean="0"/>
              <a:t>основаны на учете действия множества случайных факторов, которые характеризуются устойчивой частотой. Это и позволяет вскрыть необходимость (закон), которая "пробивается" через совокупное действие множества случайностей. Названные методы опираются на </a:t>
            </a:r>
            <a:r>
              <a:rPr lang="ru-RU" sz="2600" u="sng" dirty="0" smtClean="0"/>
              <a:t>теорию вероятностей</a:t>
            </a:r>
            <a:r>
              <a:rPr lang="ru-RU" sz="2600" dirty="0" smtClean="0"/>
              <a:t>.</a:t>
            </a:r>
          </a:p>
          <a:p>
            <a:pPr algn="just"/>
            <a:r>
              <a:rPr lang="ru-RU" sz="2600" dirty="0" smtClean="0"/>
              <a:t>Вероятностно-статистические методы широко применяются при изучении массовых, а не отдельных явлений случайного характера (квантовая механика, статистическая физика, синергетика, социология и др.).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zoozel.ru/gallery/images/1427970_chelovechek-dlya-prezentacii.jpg"/>
          <p:cNvPicPr>
            <a:picLocks noChangeAspect="1" noChangeArrowheads="1"/>
          </p:cNvPicPr>
          <p:nvPr/>
        </p:nvPicPr>
        <p:blipFill>
          <a:blip r:embed="rId3"/>
          <a:srcRect r="18678"/>
          <a:stretch>
            <a:fillRect/>
          </a:stretch>
        </p:blipFill>
        <p:spPr bwMode="auto">
          <a:xfrm>
            <a:off x="3120644" y="1339196"/>
            <a:ext cx="6023356" cy="5518804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20090" y="877531"/>
            <a:ext cx="258000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HelveticaNeueCyrRoman"/>
                <a:ea typeface="Times New Roman" pitchFamily="18" charset="0"/>
                <a:cs typeface="Times New Roman" pitchFamily="18" charset="0"/>
              </a:rPr>
              <a:t>Частные методы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256" y="1551709"/>
            <a:ext cx="8783780" cy="4405746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i="1" dirty="0" smtClean="0"/>
              <a:t>Метод социометрии</a:t>
            </a:r>
            <a:r>
              <a:rPr lang="ru-RU" sz="2400" dirty="0" smtClean="0"/>
              <a:t> - применение математических средств к изучению социальных явлений. Чаще всего применяется при изучении "малых групп" и межличностных отношений в них.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/>
              <a:t>Игровые методы </a:t>
            </a:r>
            <a:r>
              <a:rPr lang="ru-RU" sz="2400" dirty="0" smtClean="0"/>
              <a:t>- применяются при выработке управленческих решений - имитационные (деловые) игры и игры открытого типа (особенно при анализе нестандартных ситуаций).</a:t>
            </a:r>
          </a:p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  Таким образом, в научном познании функционирует сложная, динамичная, </a:t>
            </a:r>
            <a:r>
              <a:rPr lang="ru-RU" sz="2400" dirty="0" err="1" smtClean="0"/>
              <a:t>субординированная</a:t>
            </a:r>
            <a:r>
              <a:rPr lang="ru-RU" sz="2400" dirty="0" smtClean="0"/>
              <a:t> система многообразных методов разных уровней, сфер действия, направленности и т.п., которые всегда реализуются с учетом конкретных условий и предмета исследования.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proekt.ucoz.net/12/shutterstock_123142174.jpg"/>
          <p:cNvPicPr>
            <a:picLocks noChangeAspect="1" noChangeArrowheads="1"/>
          </p:cNvPicPr>
          <p:nvPr/>
        </p:nvPicPr>
        <p:blipFill>
          <a:blip r:embed="rId3"/>
          <a:srcRect l="6443"/>
          <a:stretch>
            <a:fillRect/>
          </a:stretch>
        </p:blipFill>
        <p:spPr bwMode="auto">
          <a:xfrm>
            <a:off x="0" y="845128"/>
            <a:ext cx="6236663" cy="6012872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9382" y="872836"/>
            <a:ext cx="8894618" cy="598516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 smtClean="0"/>
              <a:t>  В современной методологии наиболее сильна </a:t>
            </a:r>
            <a:r>
              <a:rPr lang="ru-RU" sz="2000" b="1" dirty="0" smtClean="0"/>
              <a:t>абстракция</a:t>
            </a:r>
            <a:r>
              <a:rPr lang="ru-RU" sz="2000" dirty="0" smtClean="0"/>
              <a:t> (отвлечение) или </a:t>
            </a:r>
            <a:r>
              <a:rPr lang="ru-RU" sz="2000" b="1" dirty="0" smtClean="0"/>
              <a:t>демаркация</a:t>
            </a:r>
            <a:r>
              <a:rPr lang="ru-RU" sz="2000" dirty="0" smtClean="0"/>
              <a:t> (разграничение) от индивидуальных, психологических, коллективистских или исторических и культурных условий. 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/>
              <a:t> 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Многоуровневость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методологии</a:t>
            </a:r>
            <a:r>
              <a:rPr lang="ru-RU" sz="2000" dirty="0" smtClean="0"/>
              <a:t>, как и сама необходимость ее развития, связана с тем, что в настоящее время исследователь сталкивается с исключительно сложными познавательными конструкциями и ситуациями. 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/>
              <a:t>  Концептуализация современной методологии с новой силой доказывает, что за ней закреплена функция определения стратегии научного познания. Первый постулат в выработке подобной стратегии может носить название "против подмены методов". 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/>
              <a:t>  Налицо попытки разработать теории, суммирующие типичные методологические достижения или просчеты, например, теории ошибок, измерений, выбора гипотез, планирования эксперимента, многофакторного анализа.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/>
              <a:t>  Для методологии характерно изучение не только методов, но и прочих средств, обеспечивающих исследование, к которым можно отнести принципы, </a:t>
            </a:r>
            <a:r>
              <a:rPr lang="ru-RU" sz="2000" dirty="0" err="1" smtClean="0"/>
              <a:t>регулятивы</a:t>
            </a:r>
            <a:r>
              <a:rPr lang="ru-RU" sz="2000" dirty="0" smtClean="0"/>
              <a:t>, ориентации, а также категории и понятия. </a:t>
            </a:r>
          </a:p>
          <a:p>
            <a:endParaRPr lang="ru-RU" sz="2000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997526" y="207818"/>
            <a:ext cx="738447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NeueCyrRoman" charset="0"/>
                <a:ea typeface="Times New Roman" pitchFamily="18" charset="0"/>
                <a:cs typeface="Times New Roman" pitchFamily="18" charset="0"/>
              </a:rPr>
              <a:t>О СОВРЕМЕННОЙ МЕТОДОЛОГИИ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liudyna.com/wp-content/uploads/images/dobro_pozhalovat_na_dh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3418" y="889722"/>
            <a:ext cx="2230581" cy="2230582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2800" b="1" dirty="0" err="1" smtClean="0"/>
              <a:t>Общелогические</a:t>
            </a:r>
            <a:r>
              <a:rPr lang="ru-RU" sz="2800" b="1" dirty="0" smtClean="0"/>
              <a:t> методы и приемы исследования</a:t>
            </a:r>
            <a:endParaRPr lang="ru-RU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08364"/>
            <a:ext cx="6913418" cy="5749636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b="1" i="1" dirty="0" smtClean="0"/>
              <a:t>Вероятностно-статистические методы </a:t>
            </a:r>
            <a:r>
              <a:rPr lang="ru-RU" sz="2600" dirty="0" smtClean="0"/>
              <a:t>основаны на учете действия множества случайных факторов, которые характеризуются устойчивой частотой. Это и позволяет вскрыть необходимость (закон), которая "пробивается" через совокупное действие множества случайностей. Названные методы опираются на </a:t>
            </a:r>
            <a:r>
              <a:rPr lang="ru-RU" sz="2600" u="sng" dirty="0" smtClean="0"/>
              <a:t>теорию вероятностей</a:t>
            </a:r>
            <a:r>
              <a:rPr lang="ru-RU" sz="2600" dirty="0" smtClean="0"/>
              <a:t>.</a:t>
            </a:r>
          </a:p>
          <a:p>
            <a:pPr algn="just"/>
            <a:r>
              <a:rPr lang="ru-RU" sz="2600" dirty="0" smtClean="0"/>
              <a:t>Вероятностно-статистические методы широко применяются при изучении массовых, а не отдельных явлений случайного характера (квантовая механика, статистическая физика, синергетика, социология и др.).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0290" y="247518"/>
            <a:ext cx="5957455" cy="365125"/>
          </a:xfrm>
        </p:spPr>
        <p:txBody>
          <a:bodyPr/>
          <a:lstStyle/>
          <a:p>
            <a:r>
              <a:rPr lang="ru-RU" sz="3600" dirty="0" smtClean="0"/>
              <a:t>Требования к автореферату</a:t>
            </a:r>
            <a:endParaRPr lang="en-US" sz="3600" dirty="0"/>
          </a:p>
        </p:txBody>
      </p:sp>
      <p:pic>
        <p:nvPicPr>
          <p:cNvPr id="27650" name="Picture 2" descr="http://kachel-consulting.leapwp.com.au/wp-content/uploads/sites/390/2014/06/14949869_m.jpg"/>
          <p:cNvPicPr>
            <a:picLocks noChangeAspect="1" noChangeArrowheads="1"/>
          </p:cNvPicPr>
          <p:nvPr/>
        </p:nvPicPr>
        <p:blipFill>
          <a:blip r:embed="rId2"/>
          <a:srcRect l="18411"/>
          <a:stretch>
            <a:fillRect/>
          </a:stretch>
        </p:blipFill>
        <p:spPr bwMode="auto">
          <a:xfrm>
            <a:off x="0" y="1611167"/>
            <a:ext cx="2762890" cy="42493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473" y="872836"/>
            <a:ext cx="7855527" cy="5721927"/>
          </a:xfrm>
          <a:solidFill>
            <a:schemeClr val="bg1">
              <a:alpha val="52000"/>
            </a:schemeClr>
          </a:solidFill>
        </p:spPr>
        <p:txBody>
          <a:bodyPr>
            <a:noAutofit/>
          </a:bodyPr>
          <a:lstStyle/>
          <a:p>
            <a:pPr lvl="0" fontAlgn="base"/>
            <a:r>
              <a:rPr lang="ru-RU" sz="1630" dirty="0" smtClean="0"/>
              <a:t>Текст научно-квалификационной работы выполняют с использованием компьютера (машинописным способом) на одной стороне листа белой бумаги, формата А4, шрифт - </a:t>
            </a:r>
            <a:r>
              <a:rPr lang="ru-RU" sz="1630" dirty="0" err="1" smtClean="0"/>
              <a:t>Times</a:t>
            </a:r>
            <a:r>
              <a:rPr lang="ru-RU" sz="1630" dirty="0" smtClean="0"/>
              <a:t> </a:t>
            </a:r>
            <a:r>
              <a:rPr lang="ru-RU" sz="1630" dirty="0" err="1" smtClean="0"/>
              <a:t>New</a:t>
            </a:r>
            <a:r>
              <a:rPr lang="ru-RU" sz="1630" dirty="0" smtClean="0"/>
              <a:t> </a:t>
            </a:r>
            <a:r>
              <a:rPr lang="ru-RU" sz="1630" dirty="0" err="1" smtClean="0"/>
              <a:t>Roman</a:t>
            </a:r>
            <a:r>
              <a:rPr lang="ru-RU" sz="1630" dirty="0" smtClean="0"/>
              <a:t> 14 интервала, межстрочный интервал - 1,5.</a:t>
            </a:r>
          </a:p>
          <a:p>
            <a:pPr>
              <a:buNone/>
            </a:pPr>
            <a:r>
              <a:rPr lang="ru-RU" sz="1630" dirty="0" smtClean="0"/>
              <a:t>        Текст следует печатать, соблюдая следующие размеры полей: правое - не менее 15 мм, верхнее и нижнее - не менее 20 мм, левое - не менее 30 мм. Размер абзацного отступа должен быть одинаковым по всему тексту диссертации и равным 12,5 мм.</a:t>
            </a:r>
          </a:p>
          <a:p>
            <a:pPr lvl="0" fontAlgn="base"/>
            <a:r>
              <a:rPr lang="ru-RU" sz="1630" dirty="0" smtClean="0"/>
              <a:t>Номер страницы проставляют в центре нижней части листа, арабскими цифрами, соблюдая сквозную нумерацию по всему документу. Титульный лист включают в общую нумерацию страниц. Номер страницы на титульном листе не проставляют.</a:t>
            </a:r>
          </a:p>
          <a:p>
            <a:pPr lvl="0" fontAlgn="base"/>
            <a:r>
              <a:rPr lang="ru-RU" sz="1630" dirty="0" smtClean="0"/>
              <a:t>«ВВЕДЕНИЕ», «ЗАКЛЮЧЕНИЕ», «СПИСОК ИСПОЛЬЗОВАННОЙ ЛИТЕРАТУРЫ», «ПРИЛОЖЕНИЕ» служат заголовками структурных частей. Эти заголовки, а также соответствующие заголовки структурных частей следует располагать в середине строки без точки в конце и печатать прописными буквами, без подчеркивания.</a:t>
            </a:r>
          </a:p>
          <a:p>
            <a:pPr>
              <a:buNone/>
            </a:pPr>
            <a:r>
              <a:rPr lang="ru-RU" sz="1630" dirty="0" smtClean="0"/>
              <a:t>         Главы должны быть пронумерованы арабскими цифрами в пределах всей работы и иметь абзацный отступ. После номера главы ставится точка и пишется название главы. Главы «ВВЕДЕНИЕ» и «ЗАКЛЮЧЕНИЕ» не нумеруются.</a:t>
            </a:r>
          </a:p>
          <a:p>
            <a:pPr lvl="0" fontAlgn="base"/>
            <a:r>
              <a:rPr lang="ru-RU" sz="1630" dirty="0" smtClean="0"/>
              <a:t>Параграфы следует нумеровать арабскими цифрами в пределах каждой главы. Номер параграфа должен состоять из номера главы и номера параграфа (или знака параграфа), разделенных точкой. Заголовки параграфов печатаются строчными буквами (кроме первой прописной</a:t>
            </a:r>
            <a:r>
              <a:rPr lang="ru-RU" sz="173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Структура автореферата</a:t>
            </a:r>
            <a:endParaRPr lang="en-US" sz="3600" dirty="0"/>
          </a:p>
        </p:txBody>
      </p:sp>
      <p:pic>
        <p:nvPicPr>
          <p:cNvPr id="27650" name="Picture 2" descr="http://kachel-consulting.leapwp.com.au/wp-content/uploads/sites/390/2014/06/14949869_m.jpg"/>
          <p:cNvPicPr>
            <a:picLocks noChangeAspect="1" noChangeArrowheads="1"/>
          </p:cNvPicPr>
          <p:nvPr/>
        </p:nvPicPr>
        <p:blipFill>
          <a:blip r:embed="rId2"/>
          <a:srcRect l="18411"/>
          <a:stretch>
            <a:fillRect/>
          </a:stretch>
        </p:blipFill>
        <p:spPr bwMode="auto">
          <a:xfrm>
            <a:off x="0" y="1611167"/>
            <a:ext cx="2762890" cy="42493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3380" y="845128"/>
            <a:ext cx="7370620" cy="5949373"/>
          </a:xfrm>
          <a:solidFill>
            <a:schemeClr val="bg1">
              <a:alpha val="52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Титульный лист</a:t>
            </a:r>
          </a:p>
          <a:p>
            <a:pPr>
              <a:buNone/>
            </a:pPr>
            <a:r>
              <a:rPr lang="ru-RU" dirty="0" smtClean="0"/>
              <a:t>          Второй лист:</a:t>
            </a:r>
          </a:p>
          <a:p>
            <a:pPr>
              <a:buNone/>
            </a:pPr>
            <a:r>
              <a:rPr lang="ru-RU" dirty="0" smtClean="0"/>
              <a:t>      I.ОБЩАЯ ХАРАКТЕРИСТИКА ДИССЕРТАЦИОННОЙ РАБОТЫ</a:t>
            </a:r>
          </a:p>
          <a:p>
            <a:r>
              <a:rPr lang="ru-RU" dirty="0" smtClean="0"/>
              <a:t>Актуальность темы диссертационной работы</a:t>
            </a:r>
          </a:p>
          <a:p>
            <a:r>
              <a:rPr lang="ru-RU" dirty="0" smtClean="0"/>
              <a:t>Цель диссертационной работы</a:t>
            </a:r>
          </a:p>
          <a:p>
            <a:r>
              <a:rPr lang="ru-RU" dirty="0" smtClean="0"/>
              <a:t>Задачи диссертационной работы</a:t>
            </a:r>
          </a:p>
          <a:p>
            <a:r>
              <a:rPr lang="ru-RU" dirty="0" smtClean="0"/>
              <a:t>Научная новизна диссертационной работы</a:t>
            </a:r>
          </a:p>
          <a:p>
            <a:r>
              <a:rPr lang="ru-RU" dirty="0" smtClean="0"/>
              <a:t>Практическая значимость диссертационной работы</a:t>
            </a:r>
          </a:p>
          <a:p>
            <a:r>
              <a:rPr lang="ru-RU" dirty="0" smtClean="0"/>
              <a:t>Положения выносимые на защиту</a:t>
            </a:r>
          </a:p>
          <a:p>
            <a:r>
              <a:rPr lang="ru-RU" dirty="0" smtClean="0"/>
              <a:t>Апробация диссертационной работы</a:t>
            </a:r>
          </a:p>
          <a:p>
            <a:r>
              <a:rPr lang="ru-RU" dirty="0" smtClean="0"/>
              <a:t>Достоверность научных достижений</a:t>
            </a:r>
          </a:p>
          <a:p>
            <a:r>
              <a:rPr lang="ru-RU" dirty="0" smtClean="0"/>
              <a:t>Внедрение результатов диссертационной работы</a:t>
            </a:r>
          </a:p>
          <a:p>
            <a:r>
              <a:rPr lang="ru-RU" dirty="0" smtClean="0"/>
              <a:t>Публикации по тебе диссертационной работе</a:t>
            </a:r>
          </a:p>
          <a:p>
            <a:pPr>
              <a:buNone/>
            </a:pPr>
            <a:r>
              <a:rPr lang="ru-RU" dirty="0" smtClean="0"/>
              <a:t>           Основные научные результаты диссертации опубликованы в ___ печатных трудах, из которых ____ входящих в международные реферативные базы данных и системы цитирования, ____ входящих в перечень российских рецензируемых журналов, ____ патент на изобретение/патент (свидетельство) на полезную модель/патента на промышленный образец/патент на селекционные достижения/свидетельство на программу для электронных вычислительных машин, базу данных, топологию интегральных микросхем, зарегистрированные в установленном порядке.</a:t>
            </a:r>
          </a:p>
          <a:p>
            <a:r>
              <a:rPr lang="ru-RU" dirty="0" smtClean="0"/>
              <a:t>Структура и объем диссертационной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0290" y="247518"/>
            <a:ext cx="5957455" cy="365125"/>
          </a:xfrm>
        </p:spPr>
        <p:txBody>
          <a:bodyPr/>
          <a:lstStyle/>
          <a:p>
            <a:r>
              <a:rPr lang="ru-RU" sz="3600" dirty="0" smtClean="0"/>
              <a:t>Требования к автореферату</a:t>
            </a:r>
            <a:endParaRPr lang="en-US" sz="3600" dirty="0"/>
          </a:p>
        </p:txBody>
      </p:sp>
      <p:pic>
        <p:nvPicPr>
          <p:cNvPr id="27650" name="Picture 2" descr="http://kachel-consulting.leapwp.com.au/wp-content/uploads/sites/390/2014/06/14949869_m.jpg"/>
          <p:cNvPicPr>
            <a:picLocks noChangeAspect="1" noChangeArrowheads="1"/>
          </p:cNvPicPr>
          <p:nvPr/>
        </p:nvPicPr>
        <p:blipFill>
          <a:blip r:embed="rId2"/>
          <a:srcRect l="18411"/>
          <a:stretch>
            <a:fillRect/>
          </a:stretch>
        </p:blipFill>
        <p:spPr bwMode="auto">
          <a:xfrm>
            <a:off x="0" y="1611167"/>
            <a:ext cx="2762890" cy="42493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9309" y="872836"/>
            <a:ext cx="7744691" cy="5985164"/>
          </a:xfrm>
          <a:solidFill>
            <a:schemeClr val="bg1">
              <a:alpha val="52000"/>
            </a:schemeClr>
          </a:solidFill>
        </p:spPr>
        <p:txBody>
          <a:bodyPr>
            <a:noAutofit/>
          </a:bodyPr>
          <a:lstStyle/>
          <a:p>
            <a:pPr lvl="0" fontAlgn="base"/>
            <a:r>
              <a:rPr lang="ru-RU" sz="1600" dirty="0" smtClean="0"/>
              <a:t>Графики, схемы, диаграммы располагаются непосредственно после текста, имеющего на них ссылку, и выравниваются по центру страницы. Название графиков, схем, диаграмм помещается под ними, пишется без кавычек и содержит слово </a:t>
            </a:r>
            <a:r>
              <a:rPr lang="ru-RU" sz="1600" i="1" dirty="0" smtClean="0"/>
              <a:t>Рисунок</a:t>
            </a:r>
            <a:r>
              <a:rPr lang="ru-RU" sz="1600" dirty="0" smtClean="0"/>
              <a:t> без кавычек и указание на порядковый номер рисунка, без знака №. Например: Рисунок 1. Название рисунка.</a:t>
            </a:r>
          </a:p>
          <a:p>
            <a:pPr lvl="0" fontAlgn="base"/>
            <a:r>
              <a:rPr lang="ru-RU" sz="1600" dirty="0" smtClean="0"/>
              <a:t>Таблицы располагают непосредственно после текста, имеющего на них ссылку, и также выравниваются по центру страницы. Таблицы нумеруются арабскими цифрами сквозной нумерацией в пределах всей работы. Название таблицы помещается над ней, содержит слово </a:t>
            </a:r>
            <a:r>
              <a:rPr lang="ru-RU" sz="1600" i="1" dirty="0" smtClean="0"/>
              <a:t>Таблица</a:t>
            </a:r>
            <a:r>
              <a:rPr lang="ru-RU" sz="1600" dirty="0" smtClean="0"/>
              <a:t> без кавычек и указание на порядковый номер таблицы, без знака №. Например, Таблица 1. Название таблицы.</a:t>
            </a:r>
          </a:p>
          <a:p>
            <a:pPr lvl="0" fontAlgn="base"/>
            <a:r>
              <a:rPr lang="ru-RU" sz="1600" dirty="0" smtClean="0"/>
              <a:t>Приложения должны начинаться с новой страницы и располагаться в порядке появления ссылок на них в тексте и иметь заголовок с указанием слова </a:t>
            </a:r>
            <a:r>
              <a:rPr lang="ru-RU" sz="1600" i="1" dirty="0" smtClean="0"/>
              <a:t>Приложение,</a:t>
            </a:r>
            <a:r>
              <a:rPr lang="ru-RU" sz="1600" dirty="0" smtClean="0"/>
              <a:t> его порядкового номера и названия. Порядковые номера приложений должны соответствовать последовательности их упоминания в тексте.</a:t>
            </a:r>
          </a:p>
          <a:p>
            <a:pPr fontAlgn="base"/>
            <a:r>
              <a:rPr lang="ru-RU" sz="1600" dirty="0" smtClean="0"/>
              <a:t>Текст работы представляется в подразделение осуществляющее подготовку аспирантов для проверки на объём заимствования, в том числе содержательного, выявления неправомочных заимствований, с использованием системы «</a:t>
            </a:r>
            <a:r>
              <a:rPr lang="ru-RU" sz="1600" dirty="0" err="1" smtClean="0"/>
              <a:t>Антиплагиат</a:t>
            </a:r>
            <a:r>
              <a:rPr lang="ru-RU" sz="1600" dirty="0" smtClean="0"/>
              <a:t>». Правила проверки работы на наличие заимствований определяются локальными нормативными актами Университета ИТМО, устанавливающими порядок использования системы «</a:t>
            </a:r>
            <a:r>
              <a:rPr lang="ru-RU" sz="1600" dirty="0" err="1" smtClean="0"/>
              <a:t>Антиплагиат</a:t>
            </a:r>
            <a:r>
              <a:rPr lang="ru-RU" sz="1600" dirty="0" smtClean="0"/>
              <a:t>» - проверки и оценки письменных работ обучающихся в университете.</a:t>
            </a:r>
          </a:p>
          <a:p>
            <a:pPr lvl="0" fontAlgn="base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0290" y="247518"/>
            <a:ext cx="5957455" cy="365125"/>
          </a:xfrm>
        </p:spPr>
        <p:txBody>
          <a:bodyPr/>
          <a:lstStyle/>
          <a:p>
            <a:r>
              <a:rPr lang="ru-RU" sz="2800" dirty="0" smtClean="0"/>
              <a:t>Пример выдержки из автореферата</a:t>
            </a:r>
            <a:endParaRPr lang="en-US" sz="2800" dirty="0"/>
          </a:p>
        </p:txBody>
      </p:sp>
      <p:pic>
        <p:nvPicPr>
          <p:cNvPr id="27650" name="Picture 2" descr="http://kachel-consulting.leapwp.com.au/wp-content/uploads/sites/390/2014/06/14949869_m.jpg"/>
          <p:cNvPicPr>
            <a:picLocks noChangeAspect="1" noChangeArrowheads="1"/>
          </p:cNvPicPr>
          <p:nvPr/>
        </p:nvPicPr>
        <p:blipFill>
          <a:blip r:embed="rId2"/>
          <a:srcRect l="18411"/>
          <a:stretch>
            <a:fillRect/>
          </a:stretch>
        </p:blipFill>
        <p:spPr bwMode="auto">
          <a:xfrm>
            <a:off x="0" y="1611167"/>
            <a:ext cx="2762890" cy="4249306"/>
          </a:xfrm>
          <a:prstGeom prst="rect">
            <a:avLst/>
          </a:prstGeom>
          <a:noFill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 l="24597" t="20177" r="27086" b="19960"/>
          <a:stretch>
            <a:fillRect/>
          </a:stretch>
        </p:blipFill>
        <p:spPr bwMode="auto">
          <a:xfrm>
            <a:off x="0" y="792149"/>
            <a:ext cx="9144000" cy="610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0290" y="1"/>
            <a:ext cx="5957455" cy="612642"/>
          </a:xfrm>
        </p:spPr>
        <p:txBody>
          <a:bodyPr/>
          <a:lstStyle/>
          <a:p>
            <a:r>
              <a:rPr lang="ru-RU" sz="2800" dirty="0" smtClean="0"/>
              <a:t>Пример выдержки из автореферата</a:t>
            </a:r>
            <a:endParaRPr lang="en-US" sz="28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25023" t="21807" r="26647" b="10079"/>
          <a:stretch>
            <a:fillRect/>
          </a:stretch>
        </p:blipFill>
        <p:spPr bwMode="auto">
          <a:xfrm>
            <a:off x="1" y="612643"/>
            <a:ext cx="9144000" cy="62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0290" y="1"/>
            <a:ext cx="5957455" cy="485081"/>
          </a:xfrm>
        </p:spPr>
        <p:txBody>
          <a:bodyPr/>
          <a:lstStyle/>
          <a:p>
            <a:r>
              <a:rPr lang="ru-RU" sz="2800" dirty="0" smtClean="0"/>
              <a:t>Пример выдержки из автореферата</a:t>
            </a:r>
            <a:endParaRPr lang="en-US" sz="28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25146" t="21572" r="26617" b="16033"/>
          <a:stretch>
            <a:fillRect/>
          </a:stretch>
        </p:blipFill>
        <p:spPr bwMode="auto">
          <a:xfrm>
            <a:off x="0" y="485082"/>
            <a:ext cx="9144000" cy="637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0290" y="1"/>
            <a:ext cx="5957455" cy="485140"/>
          </a:xfrm>
        </p:spPr>
        <p:txBody>
          <a:bodyPr/>
          <a:lstStyle/>
          <a:p>
            <a:r>
              <a:rPr lang="ru-RU" sz="2800" dirty="0" smtClean="0"/>
              <a:t>Пример выдержки из автореферата</a:t>
            </a:r>
            <a:endParaRPr lang="en-US" sz="28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25236" t="26902" r="26757" b="11000"/>
          <a:stretch>
            <a:fillRect/>
          </a:stretch>
        </p:blipFill>
        <p:spPr bwMode="auto">
          <a:xfrm>
            <a:off x="0" y="485141"/>
            <a:ext cx="9144000" cy="637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0290" y="1"/>
            <a:ext cx="5957455" cy="612642"/>
          </a:xfrm>
        </p:spPr>
        <p:txBody>
          <a:bodyPr/>
          <a:lstStyle/>
          <a:p>
            <a:r>
              <a:rPr lang="ru-RU" sz="2800" dirty="0" smtClean="0"/>
              <a:t>Пример выдержки из автореферата</a:t>
            </a:r>
            <a:endParaRPr lang="en-US" sz="28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25556" t="17731" r="26647" b="24111"/>
          <a:stretch>
            <a:fillRect/>
          </a:stretch>
        </p:blipFill>
        <p:spPr bwMode="auto">
          <a:xfrm>
            <a:off x="0" y="863219"/>
            <a:ext cx="9144000" cy="599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98618" y="0"/>
            <a:ext cx="6179127" cy="678873"/>
          </a:xfrm>
        </p:spPr>
        <p:txBody>
          <a:bodyPr/>
          <a:lstStyle/>
          <a:p>
            <a:r>
              <a:rPr lang="ru-RU" sz="2800" dirty="0" smtClean="0"/>
              <a:t>Пример №2 выдержки из автореферата</a:t>
            </a:r>
            <a:endParaRPr lang="en-US" sz="2800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26194" t="27816" r="25769" b="6693"/>
          <a:stretch>
            <a:fillRect/>
          </a:stretch>
        </p:blipFill>
        <p:spPr bwMode="auto">
          <a:xfrm>
            <a:off x="1" y="858981"/>
            <a:ext cx="9144000" cy="608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98618" y="0"/>
            <a:ext cx="6179127" cy="678873"/>
          </a:xfrm>
        </p:spPr>
        <p:txBody>
          <a:bodyPr/>
          <a:lstStyle/>
          <a:p>
            <a:r>
              <a:rPr lang="ru-RU" sz="2800" dirty="0" smtClean="0"/>
              <a:t>Пример №2 выдержки из автореферата</a:t>
            </a:r>
            <a:endParaRPr lang="en-US" sz="28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 l="24817" t="38111" r="27306" b="40489"/>
          <a:stretch>
            <a:fillRect/>
          </a:stretch>
        </p:blipFill>
        <p:spPr bwMode="auto">
          <a:xfrm>
            <a:off x="1" y="870672"/>
            <a:ext cx="9144000" cy="205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 l="26514" t="25343" r="25988" b="35864"/>
          <a:stretch>
            <a:fillRect/>
          </a:stretch>
        </p:blipFill>
        <p:spPr bwMode="auto">
          <a:xfrm>
            <a:off x="0" y="2922227"/>
            <a:ext cx="9144001" cy="39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98618" y="0"/>
            <a:ext cx="6179127" cy="678873"/>
          </a:xfrm>
        </p:spPr>
        <p:txBody>
          <a:bodyPr/>
          <a:lstStyle/>
          <a:p>
            <a:r>
              <a:rPr lang="ru-RU" sz="2800" dirty="0" smtClean="0"/>
              <a:t>Пример №2 выдержки из автореферата</a:t>
            </a:r>
            <a:endParaRPr lang="en-US" sz="28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26245" t="30288" r="25659" b="6868"/>
          <a:stretch>
            <a:fillRect/>
          </a:stretch>
        </p:blipFill>
        <p:spPr bwMode="auto">
          <a:xfrm>
            <a:off x="1" y="853354"/>
            <a:ext cx="9144000" cy="600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98618" y="0"/>
            <a:ext cx="6179127" cy="678873"/>
          </a:xfrm>
        </p:spPr>
        <p:txBody>
          <a:bodyPr/>
          <a:lstStyle/>
          <a:p>
            <a:r>
              <a:rPr lang="ru-RU" sz="2800" dirty="0" smtClean="0"/>
              <a:t>Пример №2 выдержки из автореферата</a:t>
            </a:r>
            <a:endParaRPr lang="en-US" sz="28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26354" t="23901" r="25659" b="13917"/>
          <a:stretch>
            <a:fillRect/>
          </a:stretch>
        </p:blipFill>
        <p:spPr bwMode="auto">
          <a:xfrm>
            <a:off x="1" y="881496"/>
            <a:ext cx="9144000" cy="59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Структура автореферата</a:t>
            </a:r>
            <a:endParaRPr lang="en-US" sz="3600" dirty="0"/>
          </a:p>
        </p:txBody>
      </p:sp>
      <p:pic>
        <p:nvPicPr>
          <p:cNvPr id="27650" name="Picture 2" descr="http://kachel-consulting.leapwp.com.au/wp-content/uploads/sites/390/2014/06/14949869_m.jpg"/>
          <p:cNvPicPr>
            <a:picLocks noChangeAspect="1" noChangeArrowheads="1"/>
          </p:cNvPicPr>
          <p:nvPr/>
        </p:nvPicPr>
        <p:blipFill>
          <a:blip r:embed="rId2"/>
          <a:srcRect l="18411"/>
          <a:stretch>
            <a:fillRect/>
          </a:stretch>
        </p:blipFill>
        <p:spPr bwMode="auto">
          <a:xfrm>
            <a:off x="0" y="1611167"/>
            <a:ext cx="2762890" cy="42493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3380" y="845128"/>
            <a:ext cx="7370620" cy="5949373"/>
          </a:xfrm>
          <a:solidFill>
            <a:schemeClr val="bg1">
              <a:alpha val="52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II.ОСНОВНОЕ СОДЕРЖАНИЕ ДИССЕРТАЦИОННОЙ РАБОТЫ</a:t>
            </a:r>
          </a:p>
          <a:p>
            <a:r>
              <a:rPr lang="ru-RU" dirty="0" smtClean="0"/>
              <a:t>Во введении</a:t>
            </a:r>
          </a:p>
          <a:p>
            <a:r>
              <a:rPr lang="ru-RU" dirty="0" smtClean="0"/>
              <a:t>В первой главе</a:t>
            </a:r>
          </a:p>
          <a:p>
            <a:r>
              <a:rPr lang="ru-RU" dirty="0" smtClean="0"/>
              <a:t>Во второй главе</a:t>
            </a:r>
          </a:p>
          <a:p>
            <a:r>
              <a:rPr lang="ru-RU" dirty="0" smtClean="0"/>
              <a:t>В третьей главе</a:t>
            </a:r>
          </a:p>
          <a:p>
            <a:r>
              <a:rPr lang="ru-RU" dirty="0" smtClean="0"/>
              <a:t>В четвертой главе</a:t>
            </a:r>
          </a:p>
          <a:p>
            <a:r>
              <a:rPr lang="ru-RU" dirty="0" smtClean="0"/>
              <a:t>В пятой главе</a:t>
            </a:r>
          </a:p>
          <a:p>
            <a:r>
              <a:rPr lang="ru-RU" dirty="0" smtClean="0"/>
              <a:t>В заключении</a:t>
            </a:r>
          </a:p>
          <a:p>
            <a:pPr>
              <a:buNone/>
            </a:pPr>
            <a:r>
              <a:rPr lang="ru-RU" dirty="0" smtClean="0"/>
              <a:t>   III.ОСНОВНЫЕ РЕЗУЛЬТАТЫ ДИССЕРТАЦИОННОЙ РАБОТЫ И ВЫВОДЫ</a:t>
            </a:r>
          </a:p>
          <a:p>
            <a:pPr>
              <a:buNone/>
            </a:pPr>
            <a:r>
              <a:rPr lang="ru-RU" dirty="0" smtClean="0"/>
              <a:t>   IV.ПУБЛИКАЦИИ ПО ТЕМЕ ДИССЕРТАЦИОННОЙ РАБОТЫ</a:t>
            </a:r>
          </a:p>
          <a:p>
            <a:r>
              <a:rPr lang="ru-RU" dirty="0" smtClean="0"/>
              <a:t>Научные издания, входящие в международные реферативные базы данных и системы цитирования</a:t>
            </a:r>
          </a:p>
          <a:p>
            <a:r>
              <a:rPr lang="ru-RU" dirty="0" smtClean="0"/>
              <a:t>Научные издания, входящие в перечень российских рецензируемых журналов</a:t>
            </a:r>
          </a:p>
          <a:p>
            <a:r>
              <a:rPr lang="ru-RU" dirty="0" smtClean="0"/>
              <a:t>Публикации, которые приравниваются к рецензируемым научным изданиям</a:t>
            </a:r>
          </a:p>
          <a:p>
            <a:r>
              <a:rPr lang="ru-RU" dirty="0" smtClean="0"/>
              <a:t>(Патент на изобретение/патент (свидетельство) на полезную модель/патента на промышленный образец/патент на селекционные достижения/свидетельство на программу для электронных вычислительных машин, базу данных, топологию интегральных микросхем, зарегистрированные в установленном порядке.)</a:t>
            </a:r>
          </a:p>
          <a:p>
            <a:r>
              <a:rPr lang="ru-RU" dirty="0" smtClean="0"/>
              <a:t>Публикации в иных изданиях</a:t>
            </a:r>
          </a:p>
          <a:p>
            <a:pPr>
              <a:buNone/>
            </a:pPr>
            <a:r>
              <a:rPr lang="ru-RU" dirty="0" smtClean="0"/>
              <a:t>   V. СПИСОК ЛИТЕРАТУРЫ Обложка, выходные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98618" y="0"/>
            <a:ext cx="6179127" cy="678873"/>
          </a:xfrm>
        </p:spPr>
        <p:txBody>
          <a:bodyPr/>
          <a:lstStyle/>
          <a:p>
            <a:r>
              <a:rPr lang="ru-RU" sz="2800" dirty="0" smtClean="0"/>
              <a:t>Пример №2 выдержки из автореферата</a:t>
            </a:r>
            <a:endParaRPr lang="en-US" sz="28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6354" t="26374" r="25879" b="11113"/>
          <a:stretch>
            <a:fillRect/>
          </a:stretch>
        </p:blipFill>
        <p:spPr bwMode="auto">
          <a:xfrm>
            <a:off x="0" y="872836"/>
            <a:ext cx="9144001" cy="59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98618" y="0"/>
            <a:ext cx="6179127" cy="678873"/>
          </a:xfrm>
        </p:spPr>
        <p:txBody>
          <a:bodyPr/>
          <a:lstStyle/>
          <a:p>
            <a:r>
              <a:rPr lang="ru-RU" sz="2800" dirty="0" smtClean="0"/>
              <a:t>Пример №2 выдержки из автореферата</a:t>
            </a:r>
            <a:endParaRPr lang="en-US" sz="28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l="26195" t="28846" r="25878" b="6294"/>
          <a:stretch>
            <a:fillRect/>
          </a:stretch>
        </p:blipFill>
        <p:spPr bwMode="auto">
          <a:xfrm>
            <a:off x="1" y="905740"/>
            <a:ext cx="9144000" cy="595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4026"/>
            <a:ext cx="8229600" cy="827311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1371600" y="6132447"/>
            <a:ext cx="6400800" cy="3047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Санкт-Петербург</a:t>
            </a:r>
            <a:r>
              <a:rPr lang="en-US" sz="1200" dirty="0" smtClean="0">
                <a:solidFill>
                  <a:schemeClr val="bg1"/>
                </a:solidFill>
              </a:rPr>
              <a:t>, 201</a:t>
            </a:r>
            <a:r>
              <a:rPr lang="ru-RU" sz="1200" dirty="0" smtClean="0">
                <a:solidFill>
                  <a:schemeClr val="bg1"/>
                </a:solidFill>
              </a:rPr>
              <a:t>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Структура автореферата</a:t>
            </a:r>
            <a:endParaRPr lang="en-US" sz="3600" dirty="0"/>
          </a:p>
        </p:txBody>
      </p:sp>
      <p:pic>
        <p:nvPicPr>
          <p:cNvPr id="27650" name="Picture 2" descr="http://kachel-consulting.leapwp.com.au/wp-content/uploads/sites/390/2014/06/14949869_m.jpg"/>
          <p:cNvPicPr>
            <a:picLocks noChangeAspect="1" noChangeArrowheads="1"/>
          </p:cNvPicPr>
          <p:nvPr/>
        </p:nvPicPr>
        <p:blipFill>
          <a:blip r:embed="rId2"/>
          <a:srcRect l="18411" r="16656"/>
          <a:stretch>
            <a:fillRect/>
          </a:stretch>
        </p:blipFill>
        <p:spPr bwMode="auto">
          <a:xfrm>
            <a:off x="6945138" y="845128"/>
            <a:ext cx="2198862" cy="42493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45128"/>
            <a:ext cx="7564583" cy="5949373"/>
          </a:xfrm>
          <a:solidFill>
            <a:schemeClr val="bg1">
              <a:alpha val="52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1 авторский лист</a:t>
            </a:r>
          </a:p>
          <a:p>
            <a:r>
              <a:rPr lang="ru-RU" dirty="0" smtClean="0"/>
              <a:t>В Российской Федерации авторский лист равен </a:t>
            </a:r>
            <a:r>
              <a:rPr lang="ru-RU" b="1" i="1" dirty="0" smtClean="0"/>
              <a:t>40 000 печатных знаков </a:t>
            </a:r>
            <a:r>
              <a:rPr lang="ru-RU" dirty="0" smtClean="0"/>
              <a:t>(включая знаки препинания, цифры и пробелы между словами.</a:t>
            </a:r>
          </a:p>
          <a:p>
            <a:r>
              <a:rPr lang="ru-RU" dirty="0" smtClean="0"/>
              <a:t>Авторский лист составляет основу специальной системы подсчёта для определения объёма подготовленных к изданию рукописей и опубликованных работ.</a:t>
            </a:r>
          </a:p>
          <a:p>
            <a:r>
              <a:rPr lang="ru-RU" dirty="0" smtClean="0"/>
              <a:t>Наиболее близкой к машинописной странице является страница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 с параметрами: </a:t>
            </a:r>
          </a:p>
          <a:p>
            <a:pPr>
              <a:buNone/>
            </a:pPr>
            <a:r>
              <a:rPr lang="ru-RU" dirty="0" smtClean="0"/>
              <a:t>      формат листа — A4; </a:t>
            </a:r>
          </a:p>
          <a:p>
            <a:pPr>
              <a:buNone/>
            </a:pPr>
            <a:r>
              <a:rPr lang="ru-RU" dirty="0" smtClean="0"/>
              <a:t>      ориентация — книжная;</a:t>
            </a:r>
          </a:p>
          <a:p>
            <a:pPr>
              <a:buNone/>
            </a:pPr>
            <a:r>
              <a:rPr lang="ru-RU" dirty="0" smtClean="0"/>
              <a:t>      поля: левое — 3,5 см; правое — 1,5 см; верхнее — 2,0 см; нижнее — 1,9 см; </a:t>
            </a:r>
          </a:p>
          <a:p>
            <a:pPr>
              <a:buNone/>
            </a:pPr>
            <a:r>
              <a:rPr lang="ru-RU" dirty="0" smtClean="0"/>
              <a:t>      шрифт — моноширинный типа </a:t>
            </a:r>
            <a:r>
              <a:rPr lang="ru-RU" dirty="0" err="1" smtClean="0"/>
              <a:t>Courier</a:t>
            </a:r>
            <a:r>
              <a:rPr lang="ru-RU" dirty="0" smtClean="0"/>
              <a:t> </a:t>
            </a:r>
            <a:r>
              <a:rPr lang="ru-RU" dirty="0" err="1" smtClean="0"/>
              <a:t>New</a:t>
            </a:r>
            <a:r>
              <a:rPr lang="ru-RU" dirty="0" smtClean="0"/>
              <a:t> или </a:t>
            </a:r>
            <a:r>
              <a:rPr lang="ru-RU" dirty="0" err="1" smtClean="0"/>
              <a:t>Lucida</a:t>
            </a:r>
            <a:r>
              <a:rPr lang="ru-RU" dirty="0" smtClean="0"/>
              <a:t> </a:t>
            </a:r>
            <a:r>
              <a:rPr lang="ru-RU" dirty="0" err="1" smtClean="0"/>
              <a:t>Console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      кегль — 12 </a:t>
            </a:r>
            <a:r>
              <a:rPr lang="ru-RU" dirty="0" err="1" smtClean="0"/>
              <a:t>пт</a:t>
            </a:r>
            <a:r>
              <a:rPr lang="ru-RU" dirty="0" smtClean="0"/>
              <a:t> (ширина буквы — 2,54 мм);</a:t>
            </a:r>
          </a:p>
          <a:p>
            <a:pPr>
              <a:buNone/>
            </a:pPr>
            <a:r>
              <a:rPr lang="ru-RU" dirty="0" smtClean="0"/>
              <a:t>      междустрочный интервал — 24 пт. </a:t>
            </a:r>
          </a:p>
          <a:p>
            <a:pPr>
              <a:buNone/>
            </a:pPr>
            <a:r>
              <a:rPr lang="ru-RU" dirty="0" smtClean="0"/>
              <a:t>        При этом электронная страница имеет 30 строк, в каждой по 62 знака, что суммарно составляет стандарт машинописной страницы в 1860 знаков.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627"/>
            <a:ext cx="7592291" cy="5949373"/>
          </a:xfrm>
          <a:solidFill>
            <a:schemeClr val="bg1">
              <a:alpha val="52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Метод</a:t>
            </a:r>
            <a:r>
              <a:rPr lang="ru-RU" dirty="0" smtClean="0"/>
              <a:t> (греч. </a:t>
            </a:r>
            <a:r>
              <a:rPr lang="ru-RU" dirty="0" err="1" smtClean="0"/>
              <a:t>methodos</a:t>
            </a:r>
            <a:r>
              <a:rPr lang="ru-RU" dirty="0" smtClean="0"/>
              <a:t>) - в самом широком смысле слова - "путь к чему-либо", способ деятельности субъекта в любой ее форме. Понятие "</a:t>
            </a:r>
            <a:r>
              <a:rPr lang="ru-RU" b="1" dirty="0" smtClean="0"/>
              <a:t>методология</a:t>
            </a:r>
            <a:r>
              <a:rPr lang="ru-RU" dirty="0" smtClean="0"/>
              <a:t>" имеет два основных значения: система определенных способов и приемов, применяемых в той или иной сфере деятельности (в науке, политике, искусстве и т.п.); учение об этой системе, общая теория метода, теория в действии.</a:t>
            </a:r>
          </a:p>
          <a:p>
            <a:pPr algn="just">
              <a:spcAft>
                <a:spcPts val="600"/>
              </a:spcAft>
              <a:buNone/>
            </a:pPr>
            <a:r>
              <a:rPr lang="ru-RU" b="1" i="1" dirty="0" smtClean="0"/>
              <a:t>       Ф. Бэкон </a:t>
            </a:r>
            <a:r>
              <a:rPr lang="ru-RU" dirty="0" smtClean="0"/>
              <a:t>сравнивал метод со светильником, освещающим путнику дорогу в темноте, и полагал, что нельзя рассчитывать на успех в изучении какого-либо вопроса, идя ложным путем.</a:t>
            </a:r>
          </a:p>
          <a:p>
            <a:pPr algn="just">
              <a:spcAft>
                <a:spcPts val="600"/>
              </a:spcAft>
              <a:buNone/>
            </a:pPr>
            <a:r>
              <a:rPr lang="ru-RU" b="1" i="1" dirty="0" smtClean="0"/>
              <a:t>       Р. Декарт </a:t>
            </a:r>
            <a:r>
              <a:rPr lang="ru-RU" dirty="0" smtClean="0"/>
              <a:t>методом называл "точные и простые правила", соблюдение которых способствует приращению знания, позволяет отличить ложное от истинного. </a:t>
            </a:r>
          </a:p>
          <a:p>
            <a:pPr algn="just">
              <a:spcAft>
                <a:spcPts val="600"/>
              </a:spcAft>
              <a:buNone/>
            </a:pPr>
            <a:r>
              <a:rPr lang="ru-RU" dirty="0" smtClean="0"/>
              <a:t>       Существенный вклад в методологию внесли немецкая классическая (особенно </a:t>
            </a:r>
            <a:r>
              <a:rPr lang="ru-RU" b="1" i="1" dirty="0" smtClean="0"/>
              <a:t>Гегель</a:t>
            </a:r>
            <a:r>
              <a:rPr lang="ru-RU" dirty="0" smtClean="0"/>
              <a:t>) и материалистическая философии (особенно </a:t>
            </a:r>
            <a:r>
              <a:rPr lang="ru-RU" b="1" i="1" dirty="0" smtClean="0"/>
              <a:t>К. Маркс</a:t>
            </a:r>
            <a:r>
              <a:rPr lang="ru-RU" dirty="0" smtClean="0"/>
              <a:t>), достаточно глубоко разработавшие диалектический метод - соответственно на идеалистической и материалистической основах.</a:t>
            </a:r>
          </a:p>
        </p:txBody>
      </p:sp>
      <p:pic>
        <p:nvPicPr>
          <p:cNvPr id="28674" name="Picture 2" descr="http://philosophica.ru/wisdom/img/i_019.jpg"/>
          <p:cNvPicPr>
            <a:picLocks noChangeAspect="1" noChangeArrowheads="1"/>
          </p:cNvPicPr>
          <p:nvPr/>
        </p:nvPicPr>
        <p:blipFill>
          <a:blip r:embed="rId2"/>
          <a:srcRect l="9995"/>
          <a:stretch>
            <a:fillRect/>
          </a:stretch>
        </p:blipFill>
        <p:spPr bwMode="auto">
          <a:xfrm>
            <a:off x="7592291" y="3409648"/>
            <a:ext cx="1551709" cy="2581276"/>
          </a:xfrm>
          <a:prstGeom prst="rect">
            <a:avLst/>
          </a:prstGeom>
          <a:noFill/>
        </p:spPr>
      </p:pic>
      <p:pic>
        <p:nvPicPr>
          <p:cNvPr id="28676" name="Picture 4" descr="http://d3mlntcv38ck9k.cloudfront.net/content/konspekt_image/198144/5b2d4070_98df_0132_6a25_019b15c49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2291" y="978998"/>
            <a:ext cx="1551709" cy="243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627"/>
            <a:ext cx="7370618" cy="5949373"/>
          </a:xfrm>
          <a:solidFill>
            <a:schemeClr val="bg1">
              <a:alpha val="52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Методология</a:t>
            </a:r>
            <a:r>
              <a:rPr lang="ru-RU" dirty="0" smtClean="0"/>
              <a:t> как общая теория метода формировалась в связи с необходимостью обобщения и разработки тех методов, средств и приемов, которые были открыты в философии, науке и других формах деятельности людей. </a:t>
            </a:r>
          </a:p>
          <a:p>
            <a:pPr algn="just">
              <a:spcAft>
                <a:spcPts val="600"/>
              </a:spcAft>
              <a:buNone/>
            </a:pPr>
            <a:r>
              <a:rPr lang="ru-RU" dirty="0" smtClean="0"/>
              <a:t>       Исторически первоначально проблемы методологии разрабатывались в рамках философии: </a:t>
            </a:r>
            <a:r>
              <a:rPr lang="ru-RU" b="1" i="1" dirty="0" smtClean="0"/>
              <a:t>диалогический метод </a:t>
            </a:r>
            <a:r>
              <a:rPr lang="ru-RU" b="1" dirty="0" smtClean="0"/>
              <a:t>Сократа и Платона</a:t>
            </a:r>
            <a:r>
              <a:rPr lang="ru-RU" dirty="0" smtClean="0"/>
              <a:t>, </a:t>
            </a:r>
            <a:r>
              <a:rPr lang="ru-RU" b="1" i="1" dirty="0" smtClean="0"/>
              <a:t>индуктивный метод </a:t>
            </a:r>
            <a:r>
              <a:rPr lang="ru-RU" b="1" dirty="0" smtClean="0"/>
              <a:t>Ф. Бэкона</a:t>
            </a:r>
            <a:r>
              <a:rPr lang="ru-RU" dirty="0" smtClean="0"/>
              <a:t>, </a:t>
            </a:r>
            <a:r>
              <a:rPr lang="ru-RU" b="1" i="1" dirty="0" smtClean="0"/>
              <a:t>рационалистический метод </a:t>
            </a:r>
            <a:r>
              <a:rPr lang="ru-RU" b="1" dirty="0" smtClean="0"/>
              <a:t>Р. Декарта</a:t>
            </a:r>
            <a:r>
              <a:rPr lang="ru-RU" b="1" i="1" dirty="0" smtClean="0"/>
              <a:t>, антитетический метод </a:t>
            </a:r>
            <a:r>
              <a:rPr lang="ru-RU" b="1" dirty="0" smtClean="0"/>
              <a:t>Фихте</a:t>
            </a:r>
            <a:r>
              <a:rPr lang="ru-RU" b="1" i="1" dirty="0" smtClean="0"/>
              <a:t>, диалектический метод </a:t>
            </a:r>
            <a:r>
              <a:rPr lang="ru-RU" b="1" dirty="0" smtClean="0"/>
              <a:t>Г. Гегеля и К. Маркса</a:t>
            </a:r>
            <a:r>
              <a:rPr lang="ru-RU" b="1" i="1" dirty="0" smtClean="0"/>
              <a:t>, феноменологический метод </a:t>
            </a:r>
            <a:r>
              <a:rPr lang="ru-RU" b="1" dirty="0" smtClean="0"/>
              <a:t>Э. </a:t>
            </a:r>
            <a:r>
              <a:rPr lang="ru-RU" b="1" dirty="0" err="1" smtClean="0"/>
              <a:t>Гуссерля</a:t>
            </a:r>
            <a:r>
              <a:rPr lang="ru-RU" dirty="0" smtClean="0"/>
              <a:t> и т.д. Поэтому методология (и по сей день) тесно связана с философией - особенно с такими ее разделами (философскими дисциплинами) как гносеология (теория познания) и диалектика.</a:t>
            </a:r>
          </a:p>
        </p:txBody>
      </p:sp>
      <p:pic>
        <p:nvPicPr>
          <p:cNvPr id="31746" name="Picture 2" descr="http://philosophica.ru/wisdom/img/i_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0618" y="1144155"/>
            <a:ext cx="1724025" cy="2581276"/>
          </a:xfrm>
          <a:prstGeom prst="rect">
            <a:avLst/>
          </a:prstGeom>
          <a:noFill/>
        </p:spPr>
      </p:pic>
      <p:pic>
        <p:nvPicPr>
          <p:cNvPr id="31748" name="Picture 4" descr="http://ok-t.ru/studopediaru/baza7/2265512708876.files/image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618" y="4055423"/>
            <a:ext cx="1724025" cy="2483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627"/>
            <a:ext cx="9144000" cy="5949373"/>
          </a:xfrm>
          <a:solidFill>
            <a:schemeClr val="bg1">
              <a:alpha val="52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600"/>
              </a:spcAft>
              <a:buNone/>
            </a:pPr>
            <a:r>
              <a:rPr lang="ru-RU" dirty="0" smtClean="0"/>
              <a:t>      </a:t>
            </a:r>
            <a:r>
              <a:rPr lang="ru-RU" b="1" i="1" dirty="0" smtClean="0"/>
              <a:t>Теория и метод одновременно тождественны и различны. </a:t>
            </a:r>
          </a:p>
          <a:p>
            <a:pPr algn="just">
              <a:spcAft>
                <a:spcPts val="600"/>
              </a:spcAft>
              <a:buNone/>
            </a:pPr>
            <a:r>
              <a:rPr lang="ru-RU" dirty="0" smtClean="0"/>
              <a:t>       Развитие теории и совершенствование методов исследования и преобразования действительности по существу один и тот же процесс с этими двумя неразрывно связанными сторонами. Не только теория резюмируется в методах, но и методы развертываются в теорию, оказывают существенное воздействие на ее формирование и на ход практики. Однако нельзя полностью отождествлять научную теорию и методы познания и утверждать, что всякая теория и есть вместе с тем метод познания и действия. Метод не тождествен прямо и непосредственно теории, а теория не является непосредственно методом, ибо не она есть метод познания, а необходимо вытекающие из нее методологические установки, требования, </a:t>
            </a:r>
            <a:r>
              <a:rPr lang="ru-RU" dirty="0" err="1" smtClean="0"/>
              <a:t>регулятивы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Основные </a:t>
            </a:r>
            <a:r>
              <a:rPr lang="ru-RU" b="1" i="1" dirty="0" smtClean="0"/>
              <a:t>различия</a:t>
            </a:r>
            <a:r>
              <a:rPr lang="ru-RU" dirty="0" smtClean="0"/>
              <a:t> теории и метода состоят в следующем:</a:t>
            </a:r>
          </a:p>
          <a:p>
            <a:r>
              <a:rPr lang="ru-RU" dirty="0" smtClean="0"/>
              <a:t>теория - результат предыдущей деятельности, метод - исходный пункт и предпосылка последующей деятельности; </a:t>
            </a:r>
          </a:p>
          <a:p>
            <a:r>
              <a:rPr lang="ru-RU" dirty="0" smtClean="0"/>
              <a:t>главные функции теории - объяснение и предсказание (с целью отыскания истины, законов, причины и т.п.), метода - регуляция и ориентация деятельности;</a:t>
            </a:r>
          </a:p>
          <a:p>
            <a:r>
              <a:rPr lang="ru-RU" dirty="0" smtClean="0"/>
              <a:t>теория - система идеальных образов, отражающих сущность, закономерности объекта, метод - система </a:t>
            </a:r>
            <a:r>
              <a:rPr lang="ru-RU" dirty="0" err="1" smtClean="0"/>
              <a:t>регулятивов</a:t>
            </a:r>
            <a:r>
              <a:rPr lang="ru-RU" dirty="0" smtClean="0"/>
              <a:t>, правил, предписаний, выступающих в качестве орудия дальнейшего познания и изменения действительности; </a:t>
            </a:r>
          </a:p>
          <a:p>
            <a:r>
              <a:rPr lang="ru-RU" dirty="0" smtClean="0"/>
              <a:t>теория нацелена на решение проблемы - что собой представляет данный предмет, метод - на выявление способов и механизмов его исследования и преобразования.</a:t>
            </a:r>
          </a:p>
          <a:p>
            <a:pPr algn="just">
              <a:spcAft>
                <a:spcPts val="600"/>
              </a:spcAft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6345" y="247518"/>
            <a:ext cx="5300455" cy="365125"/>
          </a:xfrm>
        </p:spPr>
        <p:txBody>
          <a:bodyPr/>
          <a:lstStyle/>
          <a:p>
            <a:r>
              <a:rPr lang="ru-RU" sz="3600" dirty="0" smtClean="0"/>
              <a:t>Метод и методология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628"/>
            <a:ext cx="8922327" cy="5616864"/>
          </a:xfrm>
          <a:solidFill>
            <a:schemeClr val="bg1">
              <a:alpha val="52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Таким образом, теории, законы, категории и другие абстракции еще не составляют метода. Чтобы выполнять методологическую функцию, они должны быть соответствующим образом трансформированы, преобразованы из объяснительных положений теории в </a:t>
            </a:r>
            <a:r>
              <a:rPr lang="ru-RU" dirty="0" err="1" smtClean="0"/>
              <a:t>ориентационно-деятельные</a:t>
            </a:r>
            <a:r>
              <a:rPr lang="ru-RU" dirty="0" smtClean="0"/>
              <a:t>, регулятивные принципы (требования, предписания, установки) метода.</a:t>
            </a:r>
          </a:p>
          <a:p>
            <a:pPr algn="just">
              <a:buNone/>
            </a:pPr>
            <a:r>
              <a:rPr lang="ru-RU" dirty="0" smtClean="0"/>
              <a:t>       Любой метод детерминирован не только предшествующими и сосуществующими одновременно с ним другими методами, и не только той теорией, на которой он основан. Каждый метод обусловлен прежде всего своим предметом, т.е. тем, что именно исследуется (отдельные объекты или их классы). Метод как способ исследования и иной деятельности не может оставаться неизменным, всегда равным самому себе во всех отношениях, а должен изменяться в своем содержании вместе с предметом, на который он направлен. Это значит, что истинным должен быть не только конечный результат познания, но и ведущий к нему путь, т.е. метод, постигающий и удерживающий именно специфику данного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5191</TotalTime>
  <Words>4239</Words>
  <Application>Microsoft Office PowerPoint</Application>
  <PresentationFormat>Экран (4:3)</PresentationFormat>
  <Paragraphs>218</Paragraphs>
  <Slides>42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Cover</vt:lpstr>
      <vt:lpstr>1_Cover</vt:lpstr>
      <vt:lpstr>Автореферат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Чечёткина Александра Юрьевна</cp:lastModifiedBy>
  <cp:revision>71</cp:revision>
  <dcterms:created xsi:type="dcterms:W3CDTF">2014-06-27T12:30:22Z</dcterms:created>
  <dcterms:modified xsi:type="dcterms:W3CDTF">2017-03-29T17:33:22Z</dcterms:modified>
</cp:coreProperties>
</file>