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5" r:id="rId4"/>
    <p:sldId id="257" r:id="rId5"/>
    <p:sldId id="264" r:id="rId6"/>
    <p:sldId id="273" r:id="rId7"/>
    <p:sldId id="276" r:id="rId8"/>
    <p:sldId id="258" r:id="rId9"/>
    <p:sldId id="274" r:id="rId10"/>
    <p:sldId id="284" r:id="rId11"/>
    <p:sldId id="279" r:id="rId12"/>
    <p:sldId id="262" r:id="rId13"/>
    <p:sldId id="285" r:id="rId14"/>
    <p:sldId id="277" r:id="rId15"/>
    <p:sldId id="286" r:id="rId16"/>
    <p:sldId id="282" r:id="rId17"/>
    <p:sldId id="281" r:id="rId18"/>
    <p:sldId id="278" r:id="rId19"/>
    <p:sldId id="272" r:id="rId20"/>
    <p:sldId id="287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D1033E-5830-4B16-9FBF-4F2A4C60A124}">
          <p14:sldIdLst>
            <p14:sldId id="256"/>
            <p14:sldId id="265"/>
            <p14:sldId id="257"/>
            <p14:sldId id="264"/>
            <p14:sldId id="273"/>
            <p14:sldId id="276"/>
            <p14:sldId id="258"/>
            <p14:sldId id="274"/>
            <p14:sldId id="284"/>
            <p14:sldId id="279"/>
            <p14:sldId id="262"/>
            <p14:sldId id="285"/>
            <p14:sldId id="277"/>
            <p14:sldId id="286"/>
            <p14:sldId id="282"/>
            <p14:sldId id="281"/>
            <p14:sldId id="278"/>
            <p14:sldId id="272"/>
            <p14:sldId id="287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8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A0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72" autoAdjust="0"/>
  </p:normalViewPr>
  <p:slideViewPr>
    <p:cSldViewPr snapToGrid="0" snapToObjects="1" showGuides="1">
      <p:cViewPr>
        <p:scale>
          <a:sx n="75" d="100"/>
          <a:sy n="75" d="100"/>
        </p:scale>
        <p:origin x="822" y="-192"/>
      </p:cViewPr>
      <p:guideLst>
        <p:guide orient="horz" pos="2148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88" y="1886465"/>
            <a:ext cx="4789624" cy="198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2360173"/>
            <a:ext cx="3036565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901767"/>
            <a:ext cx="6400800" cy="94099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849606"/>
            <a:ext cx="64008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  <p:pic>
        <p:nvPicPr>
          <p:cNvPr id="2" name="Picture 1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82" y="1277169"/>
            <a:ext cx="4089436" cy="16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693" y="1329895"/>
            <a:ext cx="5965438" cy="198529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5696" y="3429000"/>
            <a:ext cx="5965825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  <p:pic>
        <p:nvPicPr>
          <p:cNvPr id="5" name="Picture 4" descr="ITMO_logo2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3"/>
            <a:ext cx="3601115" cy="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140" y="1236509"/>
            <a:ext cx="2713244" cy="2192491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680371"/>
            <a:ext cx="8229600" cy="827311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716939"/>
            <a:ext cx="8229600" cy="7921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Контактные данные</a:t>
            </a:r>
            <a:endParaRPr lang="en-US" dirty="0" smtClean="0"/>
          </a:p>
        </p:txBody>
      </p:sp>
      <p:pic>
        <p:nvPicPr>
          <p:cNvPr id="6" name="Picture 5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31" y="763789"/>
            <a:ext cx="2971338" cy="12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328177"/>
            <a:ext cx="6273934" cy="37979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pic>
        <p:nvPicPr>
          <p:cNvPr id="3" name="Picture 2" descr="слоган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234632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438467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663"/>
            <a:ext cx="8229600" cy="827087"/>
          </a:xfrm>
        </p:spPr>
        <p:txBody>
          <a:bodyPr/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0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8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18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5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0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439283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791396"/>
          </a:xfrm>
          <a:prstGeom prst="rect">
            <a:avLst/>
          </a:prstGeom>
          <a:solidFill>
            <a:srgbClr val="0230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0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5512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ITMO_logo3_RU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30254" cy="7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St. </a:t>
            </a:r>
            <a:r>
              <a:rPr lang="en-US" dirty="0"/>
              <a:t>P</a:t>
            </a:r>
            <a:r>
              <a:rPr lang="en-US" dirty="0" smtClean="0"/>
              <a:t>etersburg, </a:t>
            </a:r>
            <a:r>
              <a:rPr lang="en-US" dirty="0" smtClean="0"/>
              <a:t>201</a:t>
            </a:r>
            <a:r>
              <a:rPr lang="ru-RU" dirty="0" smtClean="0"/>
              <a:t>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81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-3774090" y="-3854623"/>
            <a:ext cx="7548179" cy="7548179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521" y="1041854"/>
            <a:ext cx="2713244" cy="2192491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Experiment as a criterion of certainty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11" name="Picture 10" descr="ITMO_logo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1"/>
          <a:stretch/>
        </p:blipFill>
        <p:spPr>
          <a:xfrm>
            <a:off x="0" y="3147"/>
            <a:ext cx="3327776" cy="905573"/>
          </a:xfrm>
          <a:prstGeom prst="rect">
            <a:avLst/>
          </a:prstGeom>
        </p:spPr>
      </p:pic>
      <p:pic>
        <p:nvPicPr>
          <p:cNvPr id="10" name="Picture 9" descr="слоган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3240" y="308555"/>
            <a:ext cx="4880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Robert Boyle </a:t>
            </a:r>
            <a:r>
              <a:rPr lang="ru-RU" dirty="0">
                <a:solidFill>
                  <a:schemeClr val="tx2"/>
                </a:solidFill>
              </a:rPr>
              <a:t>(1627 - 1691</a:t>
            </a:r>
            <a:r>
              <a:rPr lang="ru-RU" dirty="0" smtClean="0">
                <a:solidFill>
                  <a:schemeClr val="tx2"/>
                </a:solidFill>
              </a:rPr>
              <a:t>) </a:t>
            </a:r>
            <a:r>
              <a:rPr lang="en-US" dirty="0">
                <a:solidFill>
                  <a:schemeClr val="tx2"/>
                </a:solidFill>
              </a:rPr>
              <a:t>did experimental work on gas and air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en-US" dirty="0">
                <a:solidFill>
                  <a:schemeClr val="tx2"/>
                </a:solidFill>
              </a:rPr>
              <a:t>and concluded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en-US" dirty="0">
                <a:solidFill>
                  <a:schemeClr val="tx2"/>
                </a:solidFill>
              </a:rPr>
              <a:t>that air consists of tiny particles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en-US" dirty="0">
                <a:solidFill>
                  <a:schemeClr val="tx2"/>
                </a:solidFill>
              </a:rPr>
              <a:t>for it can be pressed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4089" y="1638796"/>
            <a:ext cx="520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Robert Hooke </a:t>
            </a:r>
            <a:r>
              <a:rPr lang="ru-RU" dirty="0"/>
              <a:t>(1635 – 1703</a:t>
            </a:r>
            <a:r>
              <a:rPr lang="ru-RU" dirty="0" smtClean="0"/>
              <a:t>) </a:t>
            </a:r>
            <a:r>
              <a:rPr lang="en-US" dirty="0"/>
              <a:t>wrote </a:t>
            </a:r>
            <a:r>
              <a:rPr lang="en-US" b="1" i="1" dirty="0" err="1"/>
              <a:t>Micrographia</a:t>
            </a:r>
            <a:r>
              <a:rPr lang="ru-RU" dirty="0"/>
              <a:t> (1665) </a:t>
            </a:r>
            <a:r>
              <a:rPr lang="en-US" dirty="0"/>
              <a:t>and improved the construction of microscope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13336" y="4753368"/>
            <a:ext cx="3663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Antoine-Laurent Lavoisier </a:t>
            </a:r>
            <a:r>
              <a:rPr lang="ru-RU" dirty="0" smtClean="0"/>
              <a:t>(1743 </a:t>
            </a:r>
            <a:r>
              <a:rPr lang="ru-RU" dirty="0" smtClean="0"/>
              <a:t>– 1794) </a:t>
            </a:r>
            <a:r>
              <a:rPr lang="en-US" dirty="0" smtClean="0"/>
              <a:t>was the founder of modern chemistry</a:t>
            </a:r>
            <a:r>
              <a:rPr lang="ru-RU" dirty="0" smtClean="0"/>
              <a:t>, </a:t>
            </a:r>
            <a:r>
              <a:rPr lang="en-US" dirty="0" smtClean="0"/>
              <a:t>he demonstrated that oxygen supports burning</a:t>
            </a:r>
            <a:r>
              <a:rPr lang="ru-RU" dirty="0" smtClean="0"/>
              <a:t>, </a:t>
            </a:r>
            <a:r>
              <a:rPr lang="en-US" dirty="0" smtClean="0"/>
              <a:t>he disproved the phlogiston theory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50932" y="2731327"/>
            <a:ext cx="564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Antoni van Leeuwenhoek </a:t>
            </a:r>
            <a:r>
              <a:rPr lang="ru-RU" dirty="0"/>
              <a:t>(1632 – 1723) </a:t>
            </a:r>
            <a:r>
              <a:rPr lang="en-US" dirty="0" smtClean="0"/>
              <a:t>was </a:t>
            </a:r>
            <a:r>
              <a:rPr lang="en-US" dirty="0"/>
              <a:t>an enthusiastic student of nature who was the first to use the improved microscope in his investigations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3336" y="3871357"/>
            <a:ext cx="564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Joseph Priestley </a:t>
            </a:r>
            <a:r>
              <a:rPr lang="ru-RU" dirty="0" smtClean="0"/>
              <a:t>(1733 </a:t>
            </a:r>
            <a:r>
              <a:rPr lang="ru-RU" dirty="0" smtClean="0"/>
              <a:t>– 1804) </a:t>
            </a:r>
            <a:r>
              <a:rPr lang="en-US" dirty="0" smtClean="0"/>
              <a:t>was the phlogiston theory proponent, and the discoverer of oxygen</a:t>
            </a:r>
            <a:endParaRPr lang="ru-RU" dirty="0"/>
          </a:p>
        </p:txBody>
      </p:sp>
      <p:pic>
        <p:nvPicPr>
          <p:cNvPr id="4101" name="Picture 5" descr="C:\Users\Aleister\Desktop\АСПИРАНТУРА\для презентаций\лекция 5\priest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5" y="3693556"/>
            <a:ext cx="2258346" cy="278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leister\Desktop\АСПИРАНТУРА\для презентаций\лекция 5\Lavoisi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4" y="3581934"/>
            <a:ext cx="3192702" cy="29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8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8876"/>
            <a:ext cx="8229600" cy="827087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Francis Bacon’s classification of human knowledge </a:t>
            </a:r>
            <a:r>
              <a:rPr lang="ru-RU" sz="2000" dirty="0" smtClean="0">
                <a:solidFill>
                  <a:schemeClr val="accent1"/>
                </a:solidFill>
              </a:rPr>
              <a:t>(1</a:t>
            </a:r>
            <a:r>
              <a:rPr lang="ru-RU" sz="2000" dirty="0" smtClean="0">
                <a:solidFill>
                  <a:schemeClr val="accent1"/>
                </a:solidFill>
              </a:rPr>
              <a:t>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2000" b="1" i="1" dirty="0"/>
              <a:t>Great classifications. </a:t>
            </a:r>
            <a:endParaRPr lang="en-US" sz="2000" b="1" i="1" dirty="0" smtClean="0"/>
          </a:p>
          <a:p>
            <a:r>
              <a:rPr lang="en-US" sz="2000" b="1" i="1" dirty="0" smtClean="0"/>
              <a:t>The </a:t>
            </a:r>
            <a:r>
              <a:rPr lang="en-US" sz="2000" b="1" i="1" dirty="0"/>
              <a:t>Encyclopedia phenomenon</a:t>
            </a:r>
            <a:endParaRPr lang="en-US" sz="2000" b="1" i="1" dirty="0"/>
          </a:p>
        </p:txBody>
      </p:sp>
      <p:pic>
        <p:nvPicPr>
          <p:cNvPr id="8" name="Picture 7" descr="слога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150631"/>
            <a:ext cx="176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History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5107" y="2150631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Poetry 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135" y="3028208"/>
            <a:ext cx="2042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Natural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/>
              <a:t>Civil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/>
              <a:t>Applications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153077"/>
            <a:ext cx="239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1.1 </a:t>
            </a:r>
            <a:r>
              <a:rPr lang="en-US" dirty="0" smtClean="0"/>
              <a:t>epic (events)</a:t>
            </a:r>
            <a:endParaRPr lang="ru-RU" dirty="0" smtClean="0"/>
          </a:p>
          <a:p>
            <a:r>
              <a:rPr lang="ru-RU" dirty="0" smtClean="0"/>
              <a:t>1.2 </a:t>
            </a:r>
            <a:r>
              <a:rPr lang="en-US" dirty="0" smtClean="0"/>
              <a:t>inductive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12675" y="2150631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Reason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233736"/>
            <a:ext cx="2517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2.1 – </a:t>
            </a:r>
            <a:r>
              <a:rPr lang="en-US" dirty="0" smtClean="0"/>
              <a:t>church</a:t>
            </a:r>
            <a:endParaRPr lang="ru-RU" dirty="0" smtClean="0"/>
          </a:p>
          <a:p>
            <a:r>
              <a:rPr lang="ru-RU" dirty="0" smtClean="0"/>
              <a:t>2.2 – </a:t>
            </a:r>
            <a:r>
              <a:rPr lang="en-US" dirty="0" smtClean="0"/>
              <a:t>scientific</a:t>
            </a:r>
            <a:endParaRPr lang="ru-RU" dirty="0" smtClean="0"/>
          </a:p>
          <a:p>
            <a:r>
              <a:rPr lang="ru-RU" dirty="0" smtClean="0"/>
              <a:t>2.3 – </a:t>
            </a:r>
            <a:r>
              <a:rPr lang="en-US" dirty="0" smtClean="0"/>
              <a:t>civil as such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08217" y="3028208"/>
            <a:ext cx="2909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Epic </a:t>
            </a:r>
            <a:endParaRPr lang="ru-RU" dirty="0" smtClean="0"/>
          </a:p>
          <a:p>
            <a:r>
              <a:rPr lang="en-US" dirty="0" smtClean="0"/>
              <a:t>Dramatic </a:t>
            </a:r>
            <a:endParaRPr lang="ru-RU" dirty="0" smtClean="0"/>
          </a:p>
          <a:p>
            <a:r>
              <a:rPr lang="en-US" dirty="0" smtClean="0"/>
              <a:t>Parabolic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02681" y="3028208"/>
            <a:ext cx="226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Theology </a:t>
            </a:r>
            <a:r>
              <a:rPr lang="ru-RU" dirty="0" smtClean="0"/>
              <a:t>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/>
              <a:t>Philosophy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07679" y="4271834"/>
            <a:ext cx="208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2.1 – </a:t>
            </a:r>
            <a:r>
              <a:rPr lang="en-US" dirty="0" smtClean="0"/>
              <a:t>natural</a:t>
            </a:r>
            <a:endParaRPr lang="ru-RU" dirty="0" smtClean="0"/>
          </a:p>
          <a:p>
            <a:r>
              <a:rPr lang="ru-RU" dirty="0" smtClean="0"/>
              <a:t>2.2 - </a:t>
            </a:r>
            <a:r>
              <a:rPr lang="en-US" dirty="0" smtClean="0"/>
              <a:t>first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1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8876"/>
            <a:ext cx="8229600" cy="827087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Francis Bacon’s classification of human knowledge</a:t>
            </a:r>
            <a:r>
              <a:rPr lang="ru-RU" sz="2000" dirty="0" smtClean="0">
                <a:solidFill>
                  <a:schemeClr val="accent1"/>
                </a:solidFill>
              </a:rPr>
              <a:t>(2</a:t>
            </a:r>
            <a:r>
              <a:rPr lang="ru-RU" sz="2000" dirty="0" smtClean="0">
                <a:solidFill>
                  <a:schemeClr val="accent1"/>
                </a:solidFill>
              </a:rPr>
              <a:t>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2000" b="1" i="1" dirty="0"/>
              <a:t>Great classifications. </a:t>
            </a:r>
            <a:endParaRPr lang="en-US" sz="2000" b="1" i="1" dirty="0" smtClean="0"/>
          </a:p>
          <a:p>
            <a:r>
              <a:rPr lang="en-US" sz="2000" b="1" i="1" dirty="0" smtClean="0"/>
              <a:t>The </a:t>
            </a:r>
            <a:r>
              <a:rPr lang="en-US" sz="2000" b="1" i="1" dirty="0"/>
              <a:t>Encyclopedia phenomenon</a:t>
            </a:r>
            <a:endParaRPr lang="en-US" sz="2000" b="1" i="1" dirty="0"/>
          </a:p>
        </p:txBody>
      </p:sp>
      <p:pic>
        <p:nvPicPr>
          <p:cNvPr id="8" name="Picture 7" descr="слога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893" y="2052037"/>
            <a:ext cx="268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Natural Philosophy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6540" y="2052037"/>
            <a:ext cx="214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First Philosophy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820" y="2792174"/>
            <a:ext cx="2660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Mathematical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/>
              <a:t>Theoretical </a:t>
            </a:r>
            <a:r>
              <a:rPr lang="ru-RU" dirty="0" smtClean="0"/>
              <a:t>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/>
              <a:t>Practical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2820" y="3949418"/>
            <a:ext cx="324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1.1 – </a:t>
            </a:r>
            <a:r>
              <a:rPr lang="en-US" dirty="0" smtClean="0"/>
              <a:t>pure </a:t>
            </a:r>
            <a:endParaRPr lang="ru-RU" dirty="0" smtClean="0"/>
          </a:p>
          <a:p>
            <a:r>
              <a:rPr lang="ru-RU" dirty="0" smtClean="0"/>
              <a:t>1.2 - </a:t>
            </a:r>
            <a:r>
              <a:rPr lang="en-US" dirty="0" smtClean="0"/>
              <a:t>mixed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02820" y="4753241"/>
            <a:ext cx="300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2.1 – </a:t>
            </a:r>
            <a:r>
              <a:rPr lang="en-US" dirty="0" smtClean="0"/>
              <a:t>physics 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2.2 - </a:t>
            </a:r>
            <a:r>
              <a:rPr lang="en-US" dirty="0" smtClean="0"/>
              <a:t>metaphysics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02820" y="5548893"/>
            <a:ext cx="321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3.1 – </a:t>
            </a:r>
            <a:r>
              <a:rPr lang="en-US" dirty="0" smtClean="0"/>
              <a:t>mechanics</a:t>
            </a:r>
            <a:endParaRPr lang="ru-RU" dirty="0" smtClean="0"/>
          </a:p>
          <a:p>
            <a:r>
              <a:rPr lang="ru-RU" dirty="0" smtClean="0"/>
              <a:t>3.2 – </a:t>
            </a:r>
            <a:r>
              <a:rPr lang="en-US" dirty="0" smtClean="0"/>
              <a:t>magic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398327" y="2796041"/>
            <a:ext cx="166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Axioms of sciences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360717" y="2768423"/>
            <a:ext cx="3230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doctrine of man</a:t>
            </a:r>
            <a:endParaRPr lang="ru-RU" dirty="0" smtClean="0"/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en-US" dirty="0" smtClean="0"/>
              <a:t>Civil science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/>
              <a:t>On the nature of man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/>
              <a:t>The philosophy of man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962893" y="4430075"/>
            <a:ext cx="362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3.1 – </a:t>
            </a:r>
            <a:r>
              <a:rPr lang="en-US" dirty="0" smtClean="0"/>
              <a:t>on body</a:t>
            </a:r>
            <a:r>
              <a:rPr lang="ru-RU" dirty="0" smtClean="0"/>
              <a:t>		3.2 – </a:t>
            </a:r>
            <a:r>
              <a:rPr lang="en-US" dirty="0" smtClean="0"/>
              <a:t>on soul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227615" y="4902562"/>
            <a:ext cx="35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3.2.1 – </a:t>
            </a:r>
            <a:r>
              <a:rPr lang="en-US" dirty="0" smtClean="0"/>
              <a:t>on the types of soul</a:t>
            </a:r>
            <a:endParaRPr lang="ru-RU" dirty="0" smtClean="0"/>
          </a:p>
          <a:p>
            <a:r>
              <a:rPr lang="ru-RU" dirty="0" smtClean="0"/>
              <a:t>3.2.2 – </a:t>
            </a:r>
            <a:r>
              <a:rPr lang="en-US" dirty="0" smtClean="0"/>
              <a:t>on the capacities of soul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227615" y="5747656"/>
            <a:ext cx="314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3.2.2.1 – </a:t>
            </a:r>
            <a:r>
              <a:rPr lang="en-US" dirty="0" smtClean="0"/>
              <a:t>ethics</a:t>
            </a:r>
            <a:endParaRPr lang="ru-RU" dirty="0" smtClean="0"/>
          </a:p>
          <a:p>
            <a:r>
              <a:rPr lang="ru-RU" dirty="0" smtClean="0"/>
              <a:t>3.2.2.2 – </a:t>
            </a:r>
            <a:r>
              <a:rPr lang="en-US" dirty="0" smtClean="0"/>
              <a:t>logic, </a:t>
            </a:r>
            <a:r>
              <a:rPr lang="en-US" i="1" dirty="0" smtClean="0"/>
              <a:t>et cetera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768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250" y="3135037"/>
            <a:ext cx="8568047" cy="827087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Carl Linnaeus’s </a:t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taxonomy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2000" b="1" i="1" dirty="0"/>
              <a:t>Great classifications. </a:t>
            </a:r>
            <a:endParaRPr lang="en-US" sz="2000" b="1" i="1" dirty="0" smtClean="0"/>
          </a:p>
          <a:p>
            <a:r>
              <a:rPr lang="en-US" sz="2000" b="1" i="1" dirty="0" smtClean="0"/>
              <a:t>The </a:t>
            </a:r>
            <a:r>
              <a:rPr lang="en-US" sz="2000" b="1" i="1" dirty="0"/>
              <a:t>Encyclopedia phenomenon</a:t>
            </a:r>
            <a:endParaRPr lang="en-US" sz="2000" b="1" i="1" dirty="0"/>
          </a:p>
        </p:txBody>
      </p:sp>
      <p:pic>
        <p:nvPicPr>
          <p:cNvPr id="8" name="Picture 7" descr="слога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4" y="1290105"/>
            <a:ext cx="6096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958876"/>
            <a:ext cx="8568047" cy="827087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G. </a:t>
            </a:r>
            <a:r>
              <a:rPr lang="en-US" sz="2200" dirty="0" smtClean="0">
                <a:solidFill>
                  <a:schemeClr val="accent1"/>
                </a:solidFill>
              </a:rPr>
              <a:t>W. Leibnitz’s doctrine </a:t>
            </a:r>
            <a:r>
              <a:rPr lang="ru-RU" sz="2200" dirty="0" smtClean="0">
                <a:solidFill>
                  <a:schemeClr val="accent1"/>
                </a:solidFill>
              </a:rPr>
              <a:t>(1646 </a:t>
            </a:r>
            <a:r>
              <a:rPr lang="ru-RU" sz="2200" dirty="0" smtClean="0">
                <a:solidFill>
                  <a:schemeClr val="accent1"/>
                </a:solidFill>
              </a:rPr>
              <a:t>– 1716)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2000" b="1" i="1" dirty="0"/>
              <a:t>Great classifications. </a:t>
            </a:r>
            <a:endParaRPr lang="en-US" sz="2000" b="1" i="1" dirty="0" smtClean="0"/>
          </a:p>
          <a:p>
            <a:r>
              <a:rPr lang="en-US" sz="2000" b="1" i="1" dirty="0" smtClean="0"/>
              <a:t>The </a:t>
            </a:r>
            <a:r>
              <a:rPr lang="en-US" sz="2000" b="1" i="1" dirty="0"/>
              <a:t>Encyclopedia phenomenon</a:t>
            </a:r>
            <a:endParaRPr lang="en-US" sz="2000" b="1" i="1" dirty="0"/>
          </a:p>
        </p:txBody>
      </p:sp>
      <p:pic>
        <p:nvPicPr>
          <p:cNvPr id="8" name="Picture 7" descr="слога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889" y="1995054"/>
            <a:ext cx="4952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He became famous </a:t>
            </a:r>
            <a:r>
              <a:rPr lang="en-US" dirty="0" smtClean="0"/>
              <a:t>for his activities in</a:t>
            </a:r>
            <a:r>
              <a:rPr lang="ru-RU" dirty="0" smtClean="0"/>
              <a:t>: </a:t>
            </a:r>
            <a:r>
              <a:rPr lang="en-US" dirty="0" smtClean="0"/>
              <a:t>philosophy</a:t>
            </a:r>
            <a:r>
              <a:rPr lang="ru-RU" dirty="0" smtClean="0"/>
              <a:t>, </a:t>
            </a:r>
            <a:r>
              <a:rPr lang="en-US" dirty="0" smtClean="0"/>
              <a:t>physics</a:t>
            </a:r>
            <a:r>
              <a:rPr lang="ru-RU" dirty="0" smtClean="0"/>
              <a:t>, </a:t>
            </a:r>
            <a:r>
              <a:rPr lang="en-US" dirty="0" smtClean="0"/>
              <a:t>mathematics</a:t>
            </a:r>
            <a:r>
              <a:rPr lang="ru-RU" dirty="0" smtClean="0"/>
              <a:t>, </a:t>
            </a:r>
            <a:r>
              <a:rPr lang="en-US" dirty="0" smtClean="0"/>
              <a:t>logic</a:t>
            </a:r>
            <a:r>
              <a:rPr lang="ru-RU" dirty="0" smtClean="0"/>
              <a:t>, </a:t>
            </a:r>
            <a:r>
              <a:rPr lang="en-US" dirty="0" smtClean="0"/>
              <a:t>history</a:t>
            </a:r>
            <a:r>
              <a:rPr lang="ru-RU" dirty="0" smtClean="0"/>
              <a:t> </a:t>
            </a:r>
            <a:r>
              <a:rPr lang="en-US" dirty="0" smtClean="0"/>
              <a:t>and foreign affairs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2613" y="3685314"/>
            <a:ext cx="5296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He developed the doctrine of </a:t>
            </a:r>
            <a:r>
              <a:rPr lang="en-US" b="1" i="1" dirty="0" smtClean="0">
                <a:solidFill>
                  <a:srgbClr val="FF0000"/>
                </a:solidFill>
              </a:rPr>
              <a:t>monads</a:t>
            </a:r>
            <a:r>
              <a:rPr lang="ru-RU" dirty="0" smtClean="0"/>
              <a:t> («</a:t>
            </a:r>
            <a:r>
              <a:rPr lang="en-US" dirty="0" err="1" smtClean="0"/>
              <a:t>Monadology</a:t>
            </a:r>
            <a:r>
              <a:rPr lang="ru-RU" dirty="0" smtClean="0"/>
              <a:t>») </a:t>
            </a:r>
            <a:r>
              <a:rPr lang="ru-RU" dirty="0" smtClean="0"/>
              <a:t>– </a:t>
            </a:r>
            <a:r>
              <a:rPr lang="en-US" dirty="0" smtClean="0"/>
              <a:t>simple and indivisible substances</a:t>
            </a:r>
            <a:r>
              <a:rPr lang="ru-RU" dirty="0" smtClean="0"/>
              <a:t>, </a:t>
            </a:r>
            <a:r>
              <a:rPr lang="en-US" dirty="0" smtClean="0"/>
              <a:t>th</a:t>
            </a:r>
            <a:r>
              <a:rPr lang="en-US" dirty="0" smtClean="0"/>
              <a:t>e activity of which is in representation (they can be </a:t>
            </a:r>
            <a:r>
              <a:rPr lang="en-US" dirty="0" smtClean="0"/>
              <a:t>corporal</a:t>
            </a:r>
            <a:r>
              <a:rPr lang="ru-RU" dirty="0" smtClean="0"/>
              <a:t>, </a:t>
            </a:r>
            <a:r>
              <a:rPr lang="en-US" dirty="0" smtClean="0"/>
              <a:t>mental</a:t>
            </a:r>
            <a:r>
              <a:rPr lang="ru-RU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or less perceptible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6889" y="5330536"/>
            <a:ext cx="5296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He taught about </a:t>
            </a:r>
            <a:r>
              <a:rPr lang="en-US" i="1" dirty="0" smtClean="0">
                <a:solidFill>
                  <a:schemeClr val="accent1"/>
                </a:solidFill>
              </a:rPr>
              <a:t>pre-established harmony</a:t>
            </a:r>
            <a:r>
              <a:rPr lang="ru-RU" dirty="0" smtClean="0"/>
              <a:t>. </a:t>
            </a:r>
            <a:r>
              <a:rPr lang="en-US" dirty="0" smtClean="0"/>
              <a:t>There is order in nature</a:t>
            </a:r>
            <a:r>
              <a:rPr lang="ru-RU" dirty="0" smtClean="0"/>
              <a:t>, </a:t>
            </a:r>
            <a:r>
              <a:rPr lang="en-US" dirty="0" smtClean="0"/>
              <a:t>and we live in the best of all the possible worlds </a:t>
            </a:r>
            <a:r>
              <a:rPr lang="ru-RU" dirty="0" smtClean="0"/>
              <a:t>(</a:t>
            </a:r>
            <a:r>
              <a:rPr lang="en-US" i="1" dirty="0" smtClean="0"/>
              <a:t>Theodicy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2613" y="3061853"/>
            <a:ext cx="495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He justified </a:t>
            </a:r>
            <a:r>
              <a:rPr lang="en-US" i="1" dirty="0">
                <a:solidFill>
                  <a:schemeClr val="accent1"/>
                </a:solidFill>
              </a:rPr>
              <a:t>principle of sufficient </a:t>
            </a:r>
            <a:r>
              <a:rPr lang="en-US" i="1" dirty="0" smtClean="0">
                <a:solidFill>
                  <a:schemeClr val="accent1"/>
                </a:solidFill>
              </a:rPr>
              <a:t>reason </a:t>
            </a:r>
            <a:endParaRPr lang="ru-RU" i="1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C:\Users\Aleister\Desktop\АСПИРАНТУРА\для презентаций\лекция 5\leibni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15" y="2101932"/>
            <a:ext cx="2774399" cy="369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4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958876"/>
            <a:ext cx="8568047" cy="827087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Denis Diderot and Jean Le </a:t>
            </a:r>
            <a:r>
              <a:rPr lang="en-US" sz="2000" dirty="0" err="1">
                <a:solidFill>
                  <a:schemeClr val="accent1"/>
                </a:solidFill>
              </a:rPr>
              <a:t>R</a:t>
            </a:r>
            <a:r>
              <a:rPr lang="en-US" sz="2000" dirty="0" err="1" smtClean="0">
                <a:solidFill>
                  <a:schemeClr val="accent1"/>
                </a:solidFill>
              </a:rPr>
              <a:t>ond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d’Alembert’s</a:t>
            </a:r>
            <a:r>
              <a:rPr lang="en-US" sz="2000" dirty="0" smtClean="0">
                <a:solidFill>
                  <a:schemeClr val="accent1"/>
                </a:solidFill>
              </a:rPr>
              <a:t> project of Encyclopedia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2000" b="1" i="1" dirty="0"/>
              <a:t>Great classifications. </a:t>
            </a:r>
            <a:endParaRPr lang="en-US" sz="2000" b="1" i="1" dirty="0" smtClean="0"/>
          </a:p>
          <a:p>
            <a:r>
              <a:rPr lang="en-US" sz="2000" b="1" i="1" dirty="0" smtClean="0"/>
              <a:t>The </a:t>
            </a:r>
            <a:r>
              <a:rPr lang="en-US" sz="2000" b="1" i="1" dirty="0"/>
              <a:t>Encyclopedia phenomenon</a:t>
            </a:r>
            <a:endParaRPr lang="en-US" sz="2000" b="1" i="1" dirty="0"/>
          </a:p>
        </p:txBody>
      </p:sp>
      <p:pic>
        <p:nvPicPr>
          <p:cNvPr id="8" name="Picture 7" descr="слога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106" y="1935678"/>
            <a:ext cx="4369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r>
              <a:rPr lang="ru-RU" dirty="0" smtClean="0"/>
              <a:t> </a:t>
            </a:r>
            <a:r>
              <a:rPr lang="ru-RU" dirty="0" smtClean="0"/>
              <a:t>1751 – 1766 </a:t>
            </a:r>
            <a:r>
              <a:rPr lang="en-US" dirty="0" smtClean="0"/>
              <a:t>an outstanding project of</a:t>
            </a:r>
            <a:r>
              <a:rPr lang="ru-RU" dirty="0" smtClean="0"/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Encyclopaedia</a:t>
            </a:r>
            <a:r>
              <a:rPr lang="en-US" b="1" i="1" dirty="0" smtClean="0">
                <a:solidFill>
                  <a:srgbClr val="FF0000"/>
                </a:solidFill>
              </a:rPr>
              <a:t>, or a Systematic Dictionary of the Sciences, Arts, and Crafts </a:t>
            </a:r>
            <a:r>
              <a:rPr lang="en-US" dirty="0" smtClean="0"/>
              <a:t>was being published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</a:t>
            </a:r>
            <a:r>
              <a:rPr lang="en-US" dirty="0" smtClean="0"/>
              <a:t>26 volumes on the latest scientific and artistic </a:t>
            </a:r>
            <a:r>
              <a:rPr lang="en-US" dirty="0" err="1" smtClean="0"/>
              <a:t>acheivements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6395" y="1947553"/>
            <a:ext cx="3764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Editor-in-chief </a:t>
            </a:r>
            <a:r>
              <a:rPr lang="ru-RU" dirty="0" smtClean="0"/>
              <a:t>– </a:t>
            </a:r>
            <a:r>
              <a:rPr lang="en-US" dirty="0" smtClean="0"/>
              <a:t>D. Diderot</a:t>
            </a:r>
            <a:endParaRPr lang="ru-RU" dirty="0" smtClean="0"/>
          </a:p>
          <a:p>
            <a:r>
              <a:rPr lang="en-US" i="1" dirty="0" smtClean="0">
                <a:solidFill>
                  <a:schemeClr val="accent1"/>
                </a:solidFill>
              </a:rPr>
              <a:t>Contributors</a:t>
            </a:r>
            <a:r>
              <a:rPr lang="ru-RU" dirty="0" smtClean="0"/>
              <a:t>: </a:t>
            </a:r>
            <a:r>
              <a:rPr lang="en-US" dirty="0" smtClean="0"/>
              <a:t>J. </a:t>
            </a:r>
            <a:r>
              <a:rPr lang="en-US" dirty="0" err="1" smtClean="0"/>
              <a:t>d’Alembert</a:t>
            </a:r>
            <a:r>
              <a:rPr lang="ru-RU" dirty="0" smtClean="0"/>
              <a:t>, </a:t>
            </a:r>
            <a:r>
              <a:rPr lang="en-US" dirty="0"/>
              <a:t>E</a:t>
            </a:r>
            <a:r>
              <a:rPr lang="ru-RU" dirty="0" smtClean="0"/>
              <a:t>. </a:t>
            </a:r>
            <a:r>
              <a:rPr lang="en-US" dirty="0" err="1" smtClean="0"/>
              <a:t>Condillac</a:t>
            </a:r>
            <a:r>
              <a:rPr lang="ru-RU" dirty="0" smtClean="0"/>
              <a:t>, </a:t>
            </a:r>
            <a:r>
              <a:rPr lang="en-US" dirty="0" smtClean="0"/>
              <a:t>J.-J. Rousseau</a:t>
            </a:r>
            <a:r>
              <a:rPr lang="ru-RU" dirty="0" smtClean="0"/>
              <a:t>, </a:t>
            </a:r>
            <a:r>
              <a:rPr lang="en-US" dirty="0"/>
              <a:t>C</a:t>
            </a:r>
            <a:r>
              <a:rPr lang="ru-RU" dirty="0" smtClean="0"/>
              <a:t>. </a:t>
            </a:r>
            <a:r>
              <a:rPr lang="ru-RU" dirty="0" smtClean="0"/>
              <a:t>А. </a:t>
            </a:r>
            <a:r>
              <a:rPr lang="en-US" dirty="0" err="1"/>
              <a:t>Helvétius</a:t>
            </a:r>
            <a:r>
              <a:rPr lang="ru-RU" dirty="0" smtClean="0"/>
              <a:t>, </a:t>
            </a:r>
            <a:r>
              <a:rPr lang="en-US" dirty="0" smtClean="0"/>
              <a:t>C. L</a:t>
            </a:r>
            <a:r>
              <a:rPr lang="en-US" dirty="0"/>
              <a:t>. de Montesquieu</a:t>
            </a:r>
            <a:r>
              <a:rPr lang="ru-RU" dirty="0" smtClean="0"/>
              <a:t>, </a:t>
            </a:r>
            <a:r>
              <a:rPr lang="en-US" dirty="0" smtClean="0"/>
              <a:t>Voltaire</a:t>
            </a:r>
            <a:r>
              <a:rPr lang="ru-RU" dirty="0" smtClean="0"/>
              <a:t>, </a:t>
            </a:r>
            <a:r>
              <a:rPr lang="ru-RU" dirty="0" smtClean="0"/>
              <a:t>А. </a:t>
            </a:r>
            <a:r>
              <a:rPr lang="en-US" dirty="0" smtClean="0"/>
              <a:t>R</a:t>
            </a:r>
            <a:r>
              <a:rPr lang="ru-RU" dirty="0" smtClean="0"/>
              <a:t>. </a:t>
            </a:r>
            <a:r>
              <a:rPr lang="en-US" dirty="0" smtClean="0"/>
              <a:t>J</a:t>
            </a:r>
            <a:r>
              <a:rPr lang="ru-RU" dirty="0" smtClean="0"/>
              <a:t>. </a:t>
            </a:r>
            <a:r>
              <a:rPr lang="en-US" dirty="0" smtClean="0"/>
              <a:t>Turgot</a:t>
            </a:r>
            <a:endParaRPr lang="ru-RU" dirty="0"/>
          </a:p>
        </p:txBody>
      </p:sp>
      <p:pic>
        <p:nvPicPr>
          <p:cNvPr id="10242" name="Picture 2" descr="C:\Users\Aleister\Desktop\АСПИРАНТУРА\для презентаций\лекция 5\encyclopae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4161893"/>
            <a:ext cx="5621893" cy="252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0016" y="3550722"/>
            <a:ext cx="461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The principle of</a:t>
            </a:r>
            <a:r>
              <a:rPr lang="ru-RU" dirty="0" smtClean="0"/>
              <a:t> </a:t>
            </a:r>
            <a:r>
              <a:rPr lang="en-US" b="1" i="1" dirty="0" smtClean="0">
                <a:solidFill>
                  <a:schemeClr val="accent1"/>
                </a:solidFill>
              </a:rPr>
              <a:t>interrelation of knowledge</a:t>
            </a:r>
            <a:endParaRPr lang="ru-RU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828248"/>
            <a:ext cx="8568047" cy="827087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G. W. F. Hegel’s system of absolute idealism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2000" b="1" i="1" dirty="0"/>
              <a:t>Great classifications. </a:t>
            </a:r>
            <a:endParaRPr lang="en-US" sz="2000" b="1" i="1" dirty="0" smtClean="0"/>
          </a:p>
          <a:p>
            <a:r>
              <a:rPr lang="en-US" sz="2000" b="1" i="1" dirty="0" smtClean="0"/>
              <a:t>The </a:t>
            </a:r>
            <a:r>
              <a:rPr lang="en-US" sz="2000" b="1" i="1" dirty="0"/>
              <a:t>Encyclopedia phenomenon</a:t>
            </a:r>
            <a:endParaRPr lang="en-US" sz="2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82" y="1870940"/>
            <a:ext cx="39497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8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2000" b="1" i="1" dirty="0"/>
              <a:t>Great classifications. </a:t>
            </a:r>
            <a:endParaRPr lang="en-US" sz="2000" b="1" i="1" dirty="0" smtClean="0"/>
          </a:p>
          <a:p>
            <a:r>
              <a:rPr lang="en-US" sz="2000" b="1" i="1" dirty="0" smtClean="0"/>
              <a:t>The </a:t>
            </a:r>
            <a:r>
              <a:rPr lang="en-US" sz="2000" b="1" i="1" dirty="0"/>
              <a:t>Encyclopedia phenomenon</a:t>
            </a:r>
            <a:endParaRPr lang="en-US" sz="20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127902"/>
            <a:ext cx="8140700" cy="60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3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641268" y="1001526"/>
            <a:ext cx="10307781" cy="827311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Immanuel Kant’s philosophy </a:t>
            </a:r>
            <a:r>
              <a:rPr lang="ru-RU" sz="2400" dirty="0" smtClean="0">
                <a:solidFill>
                  <a:schemeClr val="accent1"/>
                </a:solidFill>
              </a:rPr>
              <a:t>(1724 </a:t>
            </a:r>
            <a:r>
              <a:rPr lang="ru-RU" sz="2400" dirty="0" smtClean="0">
                <a:solidFill>
                  <a:schemeClr val="accent1"/>
                </a:solidFill>
              </a:rPr>
              <a:t>– 1804)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3"/>
          </p:nvPr>
        </p:nvSpPr>
        <p:spPr>
          <a:xfrm>
            <a:off x="3895663" y="600334"/>
            <a:ext cx="5136078" cy="365125"/>
          </a:xfrm>
        </p:spPr>
        <p:txBody>
          <a:bodyPr/>
          <a:lstStyle/>
          <a:p>
            <a:r>
              <a:rPr lang="en-US" sz="2000" b="1" i="1" dirty="0"/>
              <a:t>Immanuel Kant’s philosophy of freedom</a:t>
            </a:r>
          </a:p>
          <a:p>
            <a:r>
              <a:rPr lang="ru-RU" sz="1800" b="1" i="1" dirty="0" smtClean="0"/>
              <a:t>? </a:t>
            </a:r>
            <a:endParaRPr lang="ru-RU" sz="1800" b="1" i="1" dirty="0"/>
          </a:p>
          <a:p>
            <a:endParaRPr lang="ru-RU" sz="2400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97560" y="1878825"/>
            <a:ext cx="1400174" cy="871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1266" name="Picture 2" descr="C:\Users\Aleister\Desktop\АСПИРАНТУРА\для презентаций\лекция 5\k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1" y="2314593"/>
            <a:ext cx="250031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7483" y="1991427"/>
            <a:ext cx="445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Kant’s doctrine’s motto is</a:t>
            </a:r>
            <a:r>
              <a:rPr lang="ru-RU" dirty="0" smtClean="0"/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Sapere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aude</a:t>
            </a:r>
            <a:r>
              <a:rPr lang="en-US" b="1" dirty="0" smtClean="0">
                <a:solidFill>
                  <a:schemeClr val="accent1"/>
                </a:solidFill>
              </a:rPr>
              <a:t>!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Dare to know</a:t>
            </a:r>
            <a:r>
              <a:rPr lang="ru-RU" b="1" dirty="0" smtClean="0">
                <a:solidFill>
                  <a:schemeClr val="accent1"/>
                </a:solidFill>
              </a:rPr>
              <a:t>!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724" y="2750362"/>
            <a:ext cx="48872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field of philosophy in the universal and civil since may be reduced to the following questions</a:t>
            </a:r>
            <a:r>
              <a:rPr lang="ru-RU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  <a:p>
            <a:r>
              <a:rPr lang="ru-RU" b="1" i="1" dirty="0"/>
              <a:t>1. </a:t>
            </a:r>
            <a:r>
              <a:rPr lang="en-US" b="1" i="1" dirty="0" smtClean="0"/>
              <a:t>What can I know</a:t>
            </a:r>
            <a:r>
              <a:rPr lang="ru-RU" b="1" i="1" dirty="0" smtClean="0"/>
              <a:t>?</a:t>
            </a:r>
            <a:endParaRPr lang="ru-RU" b="1" i="1" dirty="0"/>
          </a:p>
          <a:p>
            <a:r>
              <a:rPr lang="ru-RU" b="1" i="1" dirty="0"/>
              <a:t>2. </a:t>
            </a:r>
            <a:r>
              <a:rPr lang="en-US" b="1" i="1" dirty="0" smtClean="0"/>
              <a:t>What ought I to do</a:t>
            </a:r>
            <a:r>
              <a:rPr lang="ru-RU" b="1" i="1" dirty="0" smtClean="0"/>
              <a:t>?</a:t>
            </a:r>
            <a:endParaRPr lang="ru-RU" b="1" i="1" dirty="0"/>
          </a:p>
          <a:p>
            <a:r>
              <a:rPr lang="ru-RU" b="1" i="1" dirty="0"/>
              <a:t>3. </a:t>
            </a:r>
            <a:r>
              <a:rPr lang="en-US" b="1" i="1" dirty="0" smtClean="0"/>
              <a:t>What may I hope</a:t>
            </a:r>
            <a:r>
              <a:rPr lang="ru-RU" b="1" i="1" dirty="0" smtClean="0"/>
              <a:t>?</a:t>
            </a:r>
            <a:endParaRPr lang="ru-RU" b="1" i="1" dirty="0"/>
          </a:p>
          <a:p>
            <a:r>
              <a:rPr lang="ru-RU" b="1" i="1" dirty="0"/>
              <a:t>4. </a:t>
            </a:r>
            <a:r>
              <a:rPr lang="en-US" b="1" i="1" dirty="0" smtClean="0"/>
              <a:t>What is man</a:t>
            </a:r>
            <a:r>
              <a:rPr lang="ru-RU" b="1" i="1" dirty="0" smtClean="0"/>
              <a:t>?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618723" y="4888154"/>
            <a:ext cx="5413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The first question is answered by </a:t>
            </a:r>
            <a:r>
              <a:rPr lang="en-US" i="1" dirty="0" smtClean="0">
                <a:solidFill>
                  <a:schemeClr val="accent1"/>
                </a:solidFill>
              </a:rPr>
              <a:t>Metaphysics</a:t>
            </a:r>
            <a:r>
              <a:rPr lang="ru-RU" dirty="0" smtClean="0"/>
              <a:t>, </a:t>
            </a:r>
            <a:r>
              <a:rPr lang="en-US" dirty="0" smtClean="0"/>
              <a:t>the second by</a:t>
            </a:r>
            <a:r>
              <a:rPr lang="ru-RU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Morals</a:t>
            </a:r>
            <a:r>
              <a:rPr lang="ru-RU" dirty="0" smtClean="0"/>
              <a:t>, </a:t>
            </a:r>
            <a:r>
              <a:rPr lang="en-US" dirty="0" smtClean="0"/>
              <a:t>the third by </a:t>
            </a:r>
            <a:r>
              <a:rPr lang="en-US" i="1" dirty="0" smtClean="0">
                <a:solidFill>
                  <a:schemeClr val="accent1"/>
                </a:solidFill>
              </a:rPr>
              <a:t>Religion</a:t>
            </a:r>
            <a:r>
              <a:rPr lang="ru-RU" dirty="0" smtClean="0"/>
              <a:t> </a:t>
            </a:r>
            <a:r>
              <a:rPr lang="en-US" dirty="0" smtClean="0"/>
              <a:t>and the fourth by</a:t>
            </a:r>
            <a:r>
              <a:rPr lang="ru-RU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Anthropology</a:t>
            </a:r>
            <a:r>
              <a:rPr lang="ru-RU" dirty="0" smtClean="0"/>
              <a:t>. </a:t>
            </a:r>
            <a:r>
              <a:rPr lang="en-US" dirty="0" smtClean="0"/>
              <a:t>In reality, however, all these might be reckoned under anthropology, since the first three questions refer to the last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8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641268" y="1001526"/>
            <a:ext cx="10307781" cy="827311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Transcendental (critical) philosophy 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3"/>
          </p:nvPr>
        </p:nvSpPr>
        <p:spPr>
          <a:xfrm>
            <a:off x="3716975" y="378809"/>
            <a:ext cx="5136078" cy="365125"/>
          </a:xfrm>
        </p:spPr>
        <p:txBody>
          <a:bodyPr/>
          <a:lstStyle/>
          <a:p>
            <a:r>
              <a:rPr lang="en-US" sz="2000" b="1" i="1" dirty="0"/>
              <a:t>Immanuel Kant’s philosophy of </a:t>
            </a:r>
            <a:r>
              <a:rPr lang="en-US" sz="2000" b="1" i="1" dirty="0" smtClean="0"/>
              <a:t>freedom</a:t>
            </a:r>
            <a:r>
              <a:rPr lang="ru-RU" sz="1800" b="1" i="1" dirty="0" smtClean="0"/>
              <a:t> </a:t>
            </a:r>
            <a:endParaRPr lang="ru-RU" sz="1800" b="1" i="1" dirty="0"/>
          </a:p>
          <a:p>
            <a:endParaRPr lang="ru-RU" sz="2400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97560" y="1878825"/>
            <a:ext cx="1400174" cy="871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830" y="2314593"/>
            <a:ext cx="4215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need to establish our knowledge (which starts from experience) on the universal and essential (a priori) principles; these are the formal conditions of our experience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9391" y="4073236"/>
            <a:ext cx="4322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we get any experience we possess two a priori forms of </a:t>
            </a:r>
            <a:r>
              <a:rPr lang="en-US" dirty="0" smtClean="0"/>
              <a:t>sensibility: </a:t>
            </a:r>
            <a:r>
              <a:rPr lang="en-US" dirty="0"/>
              <a:t>time and space. They are not objective, but subjective (i.e. they exist in us, but neither in the objects, nor in the world)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02629" y="2314593"/>
            <a:ext cx="4251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Transcendental </a:t>
            </a:r>
            <a:r>
              <a:rPr lang="en-US" b="1" dirty="0" smtClean="0">
                <a:solidFill>
                  <a:schemeClr val="accent1"/>
                </a:solidFill>
              </a:rPr>
              <a:t>VS</a:t>
            </a:r>
            <a:r>
              <a:rPr lang="en-US" b="1" dirty="0" smtClean="0"/>
              <a:t> </a:t>
            </a:r>
            <a:r>
              <a:rPr lang="en-US" b="1" dirty="0" smtClean="0"/>
              <a:t>empirical</a:t>
            </a:r>
            <a:r>
              <a:rPr lang="ru-RU" b="1" dirty="0" smtClean="0"/>
              <a:t> </a:t>
            </a:r>
            <a:endParaRPr lang="ru-RU" b="1" dirty="0" smtClean="0"/>
          </a:p>
          <a:p>
            <a:pPr algn="ctr"/>
            <a:r>
              <a:rPr lang="en-US" b="1" dirty="0" smtClean="0"/>
              <a:t>A priori </a:t>
            </a:r>
            <a:r>
              <a:rPr lang="en-US" b="1" dirty="0" smtClean="0">
                <a:solidFill>
                  <a:schemeClr val="accent1"/>
                </a:solidFill>
              </a:rPr>
              <a:t>VS</a:t>
            </a:r>
            <a:r>
              <a:rPr lang="en-US" b="1" dirty="0" smtClean="0"/>
              <a:t> a posteriori </a:t>
            </a:r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en-US" b="1" dirty="0" smtClean="0"/>
              <a:t>The term of</a:t>
            </a:r>
            <a:r>
              <a:rPr lang="ru-RU" b="1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ding an </a:t>
            </a:r>
            <a:r>
              <a:rPr lang="en-US" b="1" dirty="0" err="1" smtClean="0">
                <a:solidFill>
                  <a:schemeClr val="accent1"/>
                </a:solidFill>
              </a:rPr>
              <a:t>sich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3" y="2031225"/>
            <a:ext cx="8279552" cy="40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1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64775" y="5980048"/>
            <a:ext cx="6400800" cy="304798"/>
          </a:xfrm>
        </p:spPr>
        <p:txBody>
          <a:bodyPr/>
          <a:lstStyle/>
          <a:p>
            <a:r>
              <a:rPr lang="en-US" dirty="0" smtClean="0"/>
              <a:t>St. </a:t>
            </a:r>
            <a:r>
              <a:rPr lang="en-US" dirty="0" smtClean="0"/>
              <a:t>Petersburg</a:t>
            </a:r>
            <a:r>
              <a:rPr lang="en-US" dirty="0" smtClean="0"/>
              <a:t>, </a:t>
            </a:r>
            <a:r>
              <a:rPr lang="en-US" dirty="0" smtClean="0"/>
              <a:t>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0627" y="3345779"/>
            <a:ext cx="7629097" cy="9409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Lecture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/>
              <a:t>Experiment and Classical Science of Modern Age</a:t>
            </a:r>
            <a:endParaRPr lang="ru-RU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64775" y="4901009"/>
            <a:ext cx="6400800" cy="6172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Alexander A. Lvov</a:t>
            </a:r>
            <a:r>
              <a:rPr lang="ru-RU" dirty="0" smtClean="0"/>
              <a:t>, </a:t>
            </a:r>
            <a:r>
              <a:rPr lang="en-US" dirty="0" smtClean="0"/>
              <a:t>PhD</a:t>
            </a:r>
            <a:endParaRPr lang="en-US" dirty="0" smtClean="0"/>
          </a:p>
          <a:p>
            <a:r>
              <a:rPr lang="en-US" dirty="0" smtClean="0"/>
              <a:t>camenes@yandex.ru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Thank you for your attention!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camenes@yandex.ru</a:t>
            </a:r>
            <a:endParaRPr lang="pl-PL" dirty="0"/>
          </a:p>
          <a:p>
            <a:r>
              <a:rPr lang="pl-PL" dirty="0"/>
              <a:t>aspirantura@mail.ifmo.ru</a:t>
            </a:r>
            <a:endParaRPr lang="en-US" dirty="0"/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1371600" y="6132447"/>
            <a:ext cx="6400800" cy="3047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St. Petersburg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2016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83" y="1064524"/>
            <a:ext cx="5965438" cy="56470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Agenda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696" y="2279176"/>
            <a:ext cx="7668620" cy="368082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Two mainstreams in the philosophical thought of Modernity: Bacon and Descartes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Experiment as a criterion of certainty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Great classifications. The </a:t>
            </a:r>
            <a:r>
              <a:rPr lang="en-US" sz="2400" i="1" dirty="0" smtClean="0"/>
              <a:t>Encyclopedia</a:t>
            </a:r>
            <a:r>
              <a:rPr lang="en-US" sz="2400" dirty="0" smtClean="0"/>
              <a:t> phenomenon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Immanuel Kant’s philosophy of freedom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20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7600" y="247518"/>
            <a:ext cx="5356752" cy="365125"/>
          </a:xfrm>
        </p:spPr>
        <p:txBody>
          <a:bodyPr/>
          <a:lstStyle/>
          <a:p>
            <a:r>
              <a:rPr lang="en-US" sz="1800" b="1" i="1" dirty="0"/>
              <a:t>Two mainstreams in the philosophical thought of Modernity: Bacon and Descartes</a:t>
            </a:r>
            <a:endParaRPr lang="en-US" sz="1800" b="1" i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140771" y="1323976"/>
            <a:ext cx="3099460" cy="1331361"/>
            <a:chOff x="1140771" y="1323976"/>
            <a:chExt cx="3099460" cy="1331361"/>
          </a:xfrm>
        </p:grpSpPr>
        <p:sp>
          <p:nvSpPr>
            <p:cNvPr id="5" name="TextBox 4"/>
            <p:cNvSpPr txBox="1"/>
            <p:nvPr/>
          </p:nvSpPr>
          <p:spPr>
            <a:xfrm>
              <a:off x="1140771" y="2255227"/>
              <a:ext cx="3099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Empiricism</a:t>
              </a:r>
              <a:endParaRPr lang="ru-RU" sz="2000" b="1" dirty="0">
                <a:solidFill>
                  <a:schemeClr val="accent1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210" y="1323976"/>
              <a:ext cx="1117021" cy="102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4904508" y="1367481"/>
            <a:ext cx="2992580" cy="1311606"/>
            <a:chOff x="4904508" y="1367481"/>
            <a:chExt cx="2992580" cy="1311606"/>
          </a:xfrm>
        </p:grpSpPr>
        <p:sp>
          <p:nvSpPr>
            <p:cNvPr id="3" name="TextBox 2"/>
            <p:cNvSpPr txBox="1"/>
            <p:nvPr/>
          </p:nvSpPr>
          <p:spPr>
            <a:xfrm>
              <a:off x="5035135" y="2278977"/>
              <a:ext cx="28619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Rationalism</a:t>
              </a:r>
              <a:endParaRPr lang="ru-RU" sz="2000" b="1" dirty="0">
                <a:solidFill>
                  <a:schemeClr val="accent1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508" y="1367481"/>
              <a:ext cx="1104406" cy="987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04300" y="2855391"/>
            <a:ext cx="41682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Founder</a:t>
            </a:r>
            <a:r>
              <a:rPr lang="ru-RU" dirty="0" smtClean="0"/>
              <a:t>: </a:t>
            </a:r>
            <a:r>
              <a:rPr lang="en-US" dirty="0" smtClean="0"/>
              <a:t>F. Bacon</a:t>
            </a:r>
            <a:endParaRPr lang="ru-RU" dirty="0"/>
          </a:p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Followers</a:t>
            </a:r>
            <a:r>
              <a:rPr lang="ru-RU" dirty="0" smtClean="0"/>
              <a:t>: </a:t>
            </a:r>
            <a:r>
              <a:rPr lang="en-US" dirty="0" smtClean="0"/>
              <a:t>Th. Hobbes</a:t>
            </a:r>
            <a:r>
              <a:rPr lang="ru-RU" dirty="0" smtClean="0"/>
              <a:t>, </a:t>
            </a:r>
            <a:r>
              <a:rPr lang="en-US" dirty="0" smtClean="0"/>
              <a:t>J. Locke</a:t>
            </a:r>
            <a:r>
              <a:rPr lang="ru-RU" dirty="0" smtClean="0"/>
              <a:t>, </a:t>
            </a:r>
            <a:r>
              <a:rPr lang="en-US" dirty="0" smtClean="0"/>
              <a:t>D. Hume</a:t>
            </a:r>
            <a:r>
              <a:rPr lang="ru-RU" dirty="0" smtClean="0"/>
              <a:t>, </a:t>
            </a:r>
            <a:r>
              <a:rPr lang="en-US" dirty="0" smtClean="0"/>
              <a:t>J. S. Mill</a:t>
            </a:r>
            <a:r>
              <a:rPr lang="ru-RU" dirty="0" smtClean="0"/>
              <a:t>, </a:t>
            </a:r>
            <a:r>
              <a:rPr lang="en-US" dirty="0" smtClean="0"/>
              <a:t>B. Russell</a:t>
            </a:r>
            <a:r>
              <a:rPr lang="ru-RU" dirty="0" smtClean="0"/>
              <a:t>, </a:t>
            </a:r>
            <a:r>
              <a:rPr lang="en-US" dirty="0" smtClean="0"/>
              <a:t>A. J. Ayer</a:t>
            </a:r>
            <a:r>
              <a:rPr lang="ru-RU" dirty="0" smtClean="0"/>
              <a:t>, </a:t>
            </a:r>
            <a:r>
              <a:rPr lang="en-US" dirty="0" smtClean="0"/>
              <a:t>analytic philosophers</a:t>
            </a:r>
            <a:r>
              <a:rPr lang="ru-RU" dirty="0" smtClean="0"/>
              <a:t>. </a:t>
            </a:r>
            <a:endParaRPr lang="ru-RU" dirty="0"/>
          </a:p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Idea</a:t>
            </a:r>
            <a:r>
              <a:rPr lang="ru-RU" dirty="0" smtClean="0"/>
              <a:t>: </a:t>
            </a:r>
            <a:r>
              <a:rPr lang="en-US" dirty="0" smtClean="0"/>
              <a:t>any knowledge is based on empirical data and deduce from them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Hegel</a:t>
            </a:r>
            <a:r>
              <a:rPr lang="ru-RU" dirty="0" smtClean="0"/>
              <a:t>: «</a:t>
            </a:r>
            <a:r>
              <a:rPr lang="en-US" dirty="0"/>
              <a:t>All that is speculative is pared and smoothed down in order to bring it under experience</a:t>
            </a:r>
            <a:r>
              <a:rPr lang="ru-RU" dirty="0" smtClean="0"/>
              <a:t>».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972" y="2855390"/>
            <a:ext cx="43693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Founder</a:t>
            </a:r>
            <a:r>
              <a:rPr lang="ru-RU" dirty="0" smtClean="0"/>
              <a:t>: </a:t>
            </a:r>
            <a:r>
              <a:rPr lang="en-US" dirty="0" smtClean="0"/>
              <a:t>R. Descartes</a:t>
            </a:r>
            <a:endParaRPr lang="ru-RU" dirty="0" smtClean="0"/>
          </a:p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Followers</a:t>
            </a:r>
            <a:r>
              <a:rPr lang="ru-RU" dirty="0" smtClean="0"/>
              <a:t>: </a:t>
            </a:r>
            <a:r>
              <a:rPr lang="en-US" dirty="0" smtClean="0"/>
              <a:t>B. Spinoza</a:t>
            </a:r>
            <a:r>
              <a:rPr lang="ru-RU" dirty="0" smtClean="0"/>
              <a:t>, </a:t>
            </a:r>
            <a:r>
              <a:rPr lang="en-US" dirty="0" smtClean="0"/>
              <a:t>G. W. Leibnitz</a:t>
            </a:r>
            <a:r>
              <a:rPr lang="ru-RU" dirty="0" smtClean="0"/>
              <a:t>, </a:t>
            </a:r>
            <a:r>
              <a:rPr lang="en-US" dirty="0" smtClean="0"/>
              <a:t>I. Kant</a:t>
            </a:r>
            <a:r>
              <a:rPr lang="ru-RU" dirty="0" smtClean="0"/>
              <a:t>, </a:t>
            </a:r>
            <a:r>
              <a:rPr lang="en-US" dirty="0" smtClean="0"/>
              <a:t>G. W. F. Hegel</a:t>
            </a:r>
            <a:r>
              <a:rPr lang="ru-RU" dirty="0" smtClean="0"/>
              <a:t>, </a:t>
            </a:r>
            <a:r>
              <a:rPr lang="en-US" dirty="0" smtClean="0"/>
              <a:t>K. Marx</a:t>
            </a:r>
            <a:r>
              <a:rPr lang="ru-RU" dirty="0" smtClean="0"/>
              <a:t>, </a:t>
            </a:r>
            <a:r>
              <a:rPr lang="en-US" dirty="0" smtClean="0"/>
              <a:t>the idealists</a:t>
            </a:r>
            <a:r>
              <a:rPr lang="ru-RU" dirty="0" smtClean="0"/>
              <a:t>.</a:t>
            </a:r>
            <a:endParaRPr lang="ru-RU" dirty="0" smtClean="0"/>
          </a:p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Idea</a:t>
            </a:r>
            <a:r>
              <a:rPr lang="ru-RU" dirty="0" smtClean="0"/>
              <a:t>: </a:t>
            </a:r>
            <a:r>
              <a:rPr lang="en-US" dirty="0" smtClean="0"/>
              <a:t>any knowledge is based on reason and </a:t>
            </a:r>
            <a:r>
              <a:rPr lang="en-US" dirty="0" smtClean="0"/>
              <a:t>deduce from it</a:t>
            </a:r>
            <a:r>
              <a:rPr lang="ru-RU" dirty="0" smtClean="0"/>
              <a:t>. </a:t>
            </a:r>
            <a:endParaRPr lang="ru-RU" dirty="0" smtClean="0"/>
          </a:p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Hegel</a:t>
            </a:r>
            <a:r>
              <a:rPr lang="ru-RU" dirty="0" smtClean="0"/>
              <a:t>: «</a:t>
            </a:r>
            <a:r>
              <a:rPr lang="en-US" dirty="0"/>
              <a:t>The second </a:t>
            </a:r>
            <a:r>
              <a:rPr lang="en-US" dirty="0" smtClean="0"/>
              <a:t>method &lt;…&gt; proceeds </a:t>
            </a:r>
            <a:r>
              <a:rPr lang="en-US" dirty="0"/>
              <a:t>from what is inward; according to it everything is in thought, mind itself is all content</a:t>
            </a:r>
            <a:r>
              <a:rPr lang="ru-RU" dirty="0" smtClean="0"/>
              <a:t>».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7512" y="5676405"/>
            <a:ext cx="6139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1"/>
                </a:solidFill>
              </a:rPr>
              <a:t>«</a:t>
            </a:r>
            <a:r>
              <a:rPr lang="en-US" sz="2000" i="1" dirty="0">
                <a:solidFill>
                  <a:schemeClr val="accent1"/>
                </a:solidFill>
              </a:rPr>
              <a:t>Here, we may say, we are at home, and like the mariner after a long voyage in a tempestuous sea, we may now hail the sight of </a:t>
            </a:r>
            <a:r>
              <a:rPr lang="en-US" sz="2000" i="1" dirty="0" smtClean="0">
                <a:solidFill>
                  <a:schemeClr val="accent1"/>
                </a:solidFill>
              </a:rPr>
              <a:t>land</a:t>
            </a:r>
            <a:r>
              <a:rPr lang="ru-RU" sz="2000" i="1" dirty="0" smtClean="0">
                <a:solidFill>
                  <a:schemeClr val="accent1"/>
                </a:solidFill>
              </a:rPr>
              <a:t>»</a:t>
            </a:r>
            <a:r>
              <a:rPr lang="en-US" sz="2000" i="1" dirty="0" smtClean="0">
                <a:solidFill>
                  <a:schemeClr val="accent1"/>
                </a:solidFill>
              </a:rPr>
              <a:t>. G. W. F. Hegel</a:t>
            </a:r>
            <a:endParaRPr lang="ru-RU" sz="2000" i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0235" y="968818"/>
            <a:ext cx="2995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Modern Philosophy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7600" y="247518"/>
            <a:ext cx="5356752" cy="365125"/>
          </a:xfrm>
        </p:spPr>
        <p:txBody>
          <a:bodyPr/>
          <a:lstStyle/>
          <a:p>
            <a:r>
              <a:rPr lang="en-US" sz="2000" b="1" i="1" dirty="0"/>
              <a:t>Two mainstreams in the philosophical thought of Modernity: Bacon and Descartes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793137" y="1116282"/>
            <a:ext cx="613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1"/>
                </a:solidFill>
              </a:rPr>
              <a:t>Sir Francis Bacon’s empiricism</a:t>
            </a:r>
            <a:r>
              <a:rPr lang="ru-RU" sz="2400" b="1" i="1" dirty="0" smtClean="0">
                <a:solidFill>
                  <a:schemeClr val="accent1"/>
                </a:solidFill>
              </a:rPr>
              <a:t> </a:t>
            </a:r>
            <a:r>
              <a:rPr lang="ru-RU" sz="2400" b="1" i="1" dirty="0" smtClean="0">
                <a:solidFill>
                  <a:schemeClr val="accent1"/>
                </a:solidFill>
              </a:rPr>
              <a:t>(1561 – 1626)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60" y="1930200"/>
            <a:ext cx="307340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008" y="1800262"/>
            <a:ext cx="4393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project of the great instauration of sciences is an attempt to found a systematical scientific knowledge about the world independently from Aristotle (and the scholastics)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008" y="3447124"/>
            <a:ext cx="515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FF0000"/>
                </a:solidFill>
              </a:rPr>
              <a:t>Knowledge </a:t>
            </a:r>
            <a:r>
              <a:rPr lang="en-US" b="1" i="1" dirty="0">
                <a:solidFill>
                  <a:srgbClr val="FF0000"/>
                </a:solidFill>
              </a:rPr>
              <a:t>is </a:t>
            </a:r>
            <a:r>
              <a:rPr lang="en-US" b="1" i="1" dirty="0" smtClean="0">
                <a:solidFill>
                  <a:srgbClr val="FF0000"/>
                </a:solidFill>
              </a:rPr>
              <a:t>power</a:t>
            </a:r>
            <a:r>
              <a:rPr lang="en-US" dirty="0" smtClean="0"/>
              <a:t>; </a:t>
            </a:r>
            <a:r>
              <a:rPr lang="en-US" dirty="0"/>
              <a:t>as we possess the right method of research of nature, we can get correct data, therefore, the exact knowledge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008" y="4750135"/>
            <a:ext cx="5201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make tables, and this if the way how to systematize the data we have obtained. Bacon is the founder of </a:t>
            </a:r>
            <a:r>
              <a:rPr lang="en-US" b="1" i="1" dirty="0">
                <a:solidFill>
                  <a:srgbClr val="FF0000"/>
                </a:solidFill>
              </a:rPr>
              <a:t>the method of induction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008" y="6008919"/>
            <a:ext cx="55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«</a:t>
            </a:r>
            <a:r>
              <a:rPr lang="en-US" b="1" i="1" dirty="0" smtClean="0">
                <a:solidFill>
                  <a:schemeClr val="accent1"/>
                </a:solidFill>
              </a:rPr>
              <a:t>Truth is Time’s daughter, not Authority’s</a:t>
            </a:r>
            <a:r>
              <a:rPr lang="ru-RU" b="1" i="1" dirty="0" smtClean="0">
                <a:solidFill>
                  <a:schemeClr val="accent1"/>
                </a:solidFill>
              </a:rPr>
              <a:t>».</a:t>
            </a:r>
            <a:endParaRPr lang="ru-RU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2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7600" y="247518"/>
            <a:ext cx="5356752" cy="365125"/>
          </a:xfrm>
        </p:spPr>
        <p:txBody>
          <a:bodyPr/>
          <a:lstStyle/>
          <a:p>
            <a:r>
              <a:rPr lang="en-US" sz="2000" b="1" i="1" dirty="0"/>
              <a:t>Two mainstreams in the philosophical thought of Modernity: Bacon and Descartes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94409" y="1199407"/>
            <a:ext cx="613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1"/>
                </a:solidFill>
              </a:rPr>
              <a:t>Rene Descartes’s </a:t>
            </a:r>
            <a:r>
              <a:rPr lang="en-US" sz="2400" b="1" i="1" dirty="0" err="1" smtClean="0">
                <a:solidFill>
                  <a:schemeClr val="accent1"/>
                </a:solidFill>
              </a:rPr>
              <a:t>Rationaliism</a:t>
            </a:r>
            <a:r>
              <a:rPr lang="en-US" sz="2400" b="1" i="1" dirty="0" smtClean="0">
                <a:solidFill>
                  <a:schemeClr val="accent1"/>
                </a:solidFill>
              </a:rPr>
              <a:t> </a:t>
            </a:r>
            <a:r>
              <a:rPr lang="ru-RU" sz="2400" b="1" i="1" dirty="0" smtClean="0">
                <a:solidFill>
                  <a:schemeClr val="accent1"/>
                </a:solidFill>
              </a:rPr>
              <a:t>(1596 </a:t>
            </a:r>
            <a:r>
              <a:rPr lang="ru-RU" sz="2400" b="1" i="1" dirty="0" smtClean="0">
                <a:solidFill>
                  <a:schemeClr val="accent1"/>
                </a:solidFill>
              </a:rPr>
              <a:t>– 1650) 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6353" y="2026695"/>
            <a:ext cx="4833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He was educated at the Jesuit College at La </a:t>
            </a:r>
            <a:r>
              <a:rPr lang="en-US" dirty="0" err="1"/>
              <a:t>Flèche</a:t>
            </a:r>
            <a:r>
              <a:rPr lang="en-US" dirty="0"/>
              <a:t>, where he studied philosophy, languages, poetics and rhetoric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88228" y="3001155"/>
            <a:ext cx="5237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rgbClr val="FF0000"/>
                </a:solidFill>
              </a:rPr>
              <a:t>Meditation on First Philosophy  </a:t>
            </a:r>
            <a:r>
              <a:rPr lang="en-US" dirty="0"/>
              <a:t>(1641) is the book in which he introduced the principles of true knowledge. The main purpose is the demonstration of God’s existence as simplest and most obvious thing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88228" y="4597560"/>
            <a:ext cx="511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radical doubt procedure</a:t>
            </a:r>
            <a:r>
              <a:rPr lang="ru-RU" dirty="0" smtClean="0"/>
              <a:t>. </a:t>
            </a:r>
            <a:r>
              <a:rPr lang="en-US" b="1" i="1" dirty="0" smtClean="0">
                <a:solidFill>
                  <a:srgbClr val="FF0000"/>
                </a:solidFill>
              </a:rPr>
              <a:t>Cogito</a:t>
            </a:r>
            <a:r>
              <a:rPr lang="en-US" b="1" i="1" dirty="0" smtClean="0">
                <a:solidFill>
                  <a:srgbClr val="FF0000"/>
                </a:solidFill>
              </a:rPr>
              <a:t>, ergo sum </a:t>
            </a:r>
            <a:r>
              <a:rPr lang="en-US" dirty="0" smtClean="0"/>
              <a:t>(</a:t>
            </a:r>
            <a:r>
              <a:rPr lang="ru-RU" dirty="0" smtClean="0"/>
              <a:t>«</a:t>
            </a:r>
            <a:r>
              <a:rPr lang="en-US" dirty="0" smtClean="0"/>
              <a:t>I think, therefore, I am</a:t>
            </a:r>
            <a:r>
              <a:rPr lang="ru-RU" dirty="0" smtClean="0"/>
              <a:t>»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 descr="C:\Users\Aleister\Desktop\АСПИРАНТУРА\для презентаций\лекция 5\Descar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2190122"/>
            <a:ext cx="2771716" cy="332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7344" y="5818910"/>
            <a:ext cx="578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1"/>
                </a:solidFill>
              </a:rPr>
              <a:t>«</a:t>
            </a:r>
            <a:r>
              <a:rPr lang="en-US" sz="2000" i="1" dirty="0">
                <a:solidFill>
                  <a:schemeClr val="accent1"/>
                </a:solidFill>
              </a:rPr>
              <a:t>It is impossible to reach any knowledge lest </a:t>
            </a:r>
            <a:r>
              <a:rPr lang="en-US" sz="2000" i="1" dirty="0" smtClean="0">
                <a:solidFill>
                  <a:schemeClr val="accent1"/>
                </a:solidFill>
              </a:rPr>
              <a:t>via </a:t>
            </a:r>
            <a:r>
              <a:rPr lang="en-US" sz="2000" i="1" dirty="0">
                <a:solidFill>
                  <a:schemeClr val="accent1"/>
                </a:solidFill>
              </a:rPr>
              <a:t>the intuition of the reason and </a:t>
            </a:r>
            <a:r>
              <a:rPr lang="en-US" sz="2000" i="1" dirty="0" smtClean="0">
                <a:solidFill>
                  <a:schemeClr val="accent1"/>
                </a:solidFill>
              </a:rPr>
              <a:t>deduction</a:t>
            </a:r>
            <a:r>
              <a:rPr lang="ru-RU" sz="2000" i="1" dirty="0" smtClean="0">
                <a:solidFill>
                  <a:schemeClr val="accent1"/>
                </a:solidFill>
              </a:rPr>
              <a:t>»</a:t>
            </a:r>
            <a:endParaRPr lang="ru-RU" sz="2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-3774090" y="-3854623"/>
            <a:ext cx="7548179" cy="7548179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521" y="1041854"/>
            <a:ext cx="2713244" cy="2192491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Experiment as a criterion of certainty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11" name="Picture 10" descr="ITMO_logo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1"/>
          <a:stretch/>
        </p:blipFill>
        <p:spPr>
          <a:xfrm>
            <a:off x="0" y="3147"/>
            <a:ext cx="3327776" cy="905573"/>
          </a:xfrm>
          <a:prstGeom prst="rect">
            <a:avLst/>
          </a:prstGeom>
        </p:spPr>
      </p:pic>
      <p:pic>
        <p:nvPicPr>
          <p:cNvPr id="10" name="Picture 9" descr="слоган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3240" y="308555"/>
            <a:ext cx="445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Galileo Galilei </a:t>
            </a:r>
            <a:r>
              <a:rPr lang="ru-RU" dirty="0" smtClean="0"/>
              <a:t>(1564 </a:t>
            </a:r>
            <a:r>
              <a:rPr lang="ru-RU" dirty="0" smtClean="0"/>
              <a:t>– 1642) </a:t>
            </a:r>
            <a:r>
              <a:rPr lang="en-US" dirty="0" smtClean="0"/>
              <a:t>elaborated the principles of mathematical approach to the study of nature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4930" y="5968837"/>
            <a:ext cx="701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«</a:t>
            </a:r>
            <a:r>
              <a:rPr lang="en-US" i="1" dirty="0" smtClean="0">
                <a:solidFill>
                  <a:srgbClr val="FF0000"/>
                </a:solidFill>
              </a:rPr>
              <a:t>Galileo died in the year when Isaak Newton was born</a:t>
            </a:r>
            <a:r>
              <a:rPr lang="ru-RU" i="1" dirty="0" smtClean="0">
                <a:solidFill>
                  <a:srgbClr val="FF0000"/>
                </a:solidFill>
              </a:rPr>
              <a:t>. </a:t>
            </a:r>
            <a:r>
              <a:rPr lang="en-US" i="1" dirty="0" smtClean="0">
                <a:solidFill>
                  <a:srgbClr val="FF0000"/>
                </a:solidFill>
              </a:rPr>
              <a:t>This is the celebration of Christmas of our Modernity</a:t>
            </a:r>
            <a:r>
              <a:rPr lang="ru-RU" i="1" dirty="0" smtClean="0">
                <a:solidFill>
                  <a:srgbClr val="FF0000"/>
                </a:solidFill>
              </a:rPr>
              <a:t>» (</a:t>
            </a:r>
            <a:r>
              <a:rPr lang="en-US" i="1" dirty="0" smtClean="0">
                <a:solidFill>
                  <a:srgbClr val="FF0000"/>
                </a:solidFill>
              </a:rPr>
              <a:t>J. W. von Goethe</a:t>
            </a:r>
            <a:r>
              <a:rPr lang="ru-RU" i="1" dirty="0" smtClean="0">
                <a:solidFill>
                  <a:srgbClr val="FF0000"/>
                </a:solidFill>
              </a:rPr>
              <a:t>)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2156" y="1869491"/>
            <a:ext cx="553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He was the first who used telescope to observe celestial objects and phenomena</a:t>
            </a:r>
            <a:r>
              <a:rPr lang="ru-RU" dirty="0" smtClean="0"/>
              <a:t> (</a:t>
            </a:r>
            <a:r>
              <a:rPr lang="en-US" dirty="0" smtClean="0"/>
              <a:t>in</a:t>
            </a:r>
            <a:r>
              <a:rPr lang="ru-RU" dirty="0" smtClean="0"/>
              <a:t> 1609)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482156" y="2550020"/>
            <a:ext cx="5531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 </a:t>
            </a:r>
            <a:r>
              <a:rPr lang="ru-RU" dirty="0" smtClean="0"/>
              <a:t>1632 </a:t>
            </a:r>
            <a:r>
              <a:rPr lang="en-US" dirty="0" smtClean="0"/>
              <a:t>he published </a:t>
            </a:r>
            <a:r>
              <a:rPr lang="en-US" i="1" dirty="0" smtClean="0"/>
              <a:t>Dialogue </a:t>
            </a:r>
            <a:r>
              <a:rPr lang="en-US" i="1" dirty="0"/>
              <a:t>Concerning the Two Chief World </a:t>
            </a:r>
            <a:r>
              <a:rPr lang="en-US" i="1" dirty="0" smtClean="0"/>
              <a:t>Systems</a:t>
            </a:r>
            <a:r>
              <a:rPr lang="ru-RU" dirty="0" smtClean="0"/>
              <a:t>, </a:t>
            </a:r>
            <a:r>
              <a:rPr lang="en-US" dirty="0" smtClean="0"/>
              <a:t>in which he expounded his observations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C:\Users\Aleister\Desktop\АСПИРАНТУРА\для презентаций\лекция 5\Галиле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75" y="2550020"/>
            <a:ext cx="1826504" cy="32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82156" y="3480966"/>
            <a:ext cx="523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He invented pendulum, studied inertia and the free fall of bodies, and elaborated the principles of classical mechanics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482156" y="4508031"/>
            <a:ext cx="4798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“The book of nature is written in the language of mathematics. The letters </a:t>
            </a:r>
            <a:r>
              <a:rPr lang="en-US" dirty="0" smtClean="0"/>
              <a:t>of its alphabet are triangles, circles, and other </a:t>
            </a:r>
            <a:br>
              <a:rPr lang="en-US" dirty="0" smtClean="0"/>
            </a:br>
            <a:r>
              <a:rPr lang="en-US" dirty="0" smtClean="0"/>
              <a:t>geometrical shapes</a:t>
            </a:r>
            <a:r>
              <a:rPr lang="en-US" dirty="0" smtClean="0"/>
              <a:t>” (Galileo)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74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-3774090" y="-3854623"/>
            <a:ext cx="7548179" cy="7548179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521" y="1041854"/>
            <a:ext cx="2713244" cy="2192491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Experiment as a criterion of certainty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11" name="Picture 10" descr="ITMO_logo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1"/>
          <a:stretch/>
        </p:blipFill>
        <p:spPr>
          <a:xfrm>
            <a:off x="0" y="3147"/>
            <a:ext cx="3327776" cy="905573"/>
          </a:xfrm>
          <a:prstGeom prst="rect">
            <a:avLst/>
          </a:prstGeom>
        </p:spPr>
      </p:pic>
      <p:pic>
        <p:nvPicPr>
          <p:cNvPr id="10" name="Picture 9" descr="слоган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4089" y="308555"/>
            <a:ext cx="4880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Sir Isaak Newton </a:t>
            </a:r>
            <a:r>
              <a:rPr lang="ru-RU" sz="2000" b="1" dirty="0" smtClean="0">
                <a:solidFill>
                  <a:schemeClr val="accent1"/>
                </a:solidFill>
              </a:rPr>
              <a:t>(1642 </a:t>
            </a:r>
            <a:r>
              <a:rPr lang="ru-RU" sz="2000" b="1" dirty="0" smtClean="0">
                <a:solidFill>
                  <a:schemeClr val="accent1"/>
                </a:solidFill>
              </a:rPr>
              <a:t>– 1727)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Aleister\Desktop\АСПИРАНТУРА\для презентаций\лекция 5\Newton bla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8" y="4024669"/>
            <a:ext cx="3012482" cy="236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50233" y="1054597"/>
            <a:ext cx="440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Studied and taught at Cambridge</a:t>
            </a:r>
            <a:r>
              <a:rPr lang="ru-RU" dirty="0" smtClean="0"/>
              <a:t>; </a:t>
            </a:r>
            <a:r>
              <a:rPr lang="en-US" dirty="0" smtClean="0"/>
              <a:t>the President of Royal Society </a:t>
            </a:r>
            <a:r>
              <a:rPr lang="ru-RU" dirty="0" smtClean="0"/>
              <a:t>(</a:t>
            </a:r>
            <a:r>
              <a:rPr lang="en-US" dirty="0" smtClean="0"/>
              <a:t>since</a:t>
            </a:r>
            <a:r>
              <a:rPr lang="ru-RU" dirty="0" smtClean="0"/>
              <a:t> 1703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50233" y="1976701"/>
            <a:ext cx="46206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 brought the basis to physics as a systematic study of natural phenomena in his great and very influential </a:t>
            </a:r>
            <a:r>
              <a:rPr lang="en-US" i="1" dirty="0" err="1"/>
              <a:t>Philosophiae</a:t>
            </a:r>
            <a:r>
              <a:rPr lang="en-US" i="1" dirty="0"/>
              <a:t> </a:t>
            </a:r>
            <a:r>
              <a:rPr lang="en-US" i="1" dirty="0" err="1"/>
              <a:t>Naturalis</a:t>
            </a:r>
            <a:r>
              <a:rPr lang="en-US" i="1" dirty="0"/>
              <a:t> Principia Mathematica</a:t>
            </a:r>
            <a:r>
              <a:rPr lang="en-US" dirty="0"/>
              <a:t>, 1687. There three laws of motion (Newton’s laws) and the theory of universal gravitation are represented.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50233" y="4075733"/>
            <a:ext cx="462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his </a:t>
            </a:r>
            <a:r>
              <a:rPr lang="en-US" i="1" dirty="0" err="1" smtClean="0"/>
              <a:t>Opticks</a:t>
            </a:r>
            <a:r>
              <a:rPr lang="en-US" dirty="0" smtClean="0"/>
              <a:t> </a:t>
            </a:r>
            <a:r>
              <a:rPr lang="ru-RU" dirty="0" smtClean="0"/>
              <a:t>(1709</a:t>
            </a:r>
            <a:r>
              <a:rPr lang="ru-RU" dirty="0" smtClean="0"/>
              <a:t>) </a:t>
            </a:r>
            <a:r>
              <a:rPr lang="en-US" dirty="0" smtClean="0"/>
              <a:t>he described his experiments with light </a:t>
            </a:r>
            <a:r>
              <a:rPr lang="ru-RU" dirty="0" smtClean="0"/>
              <a:t>(</a:t>
            </a:r>
            <a:r>
              <a:rPr lang="en-US" dirty="0" smtClean="0"/>
              <a:t>with prism</a:t>
            </a:r>
            <a:r>
              <a:rPr lang="ru-RU" dirty="0" smtClean="0"/>
              <a:t>). </a:t>
            </a:r>
            <a:r>
              <a:rPr lang="en-US" dirty="0" smtClean="0"/>
              <a:t>He is considered to be the follower of the corpuscle theory of light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50233" y="5623868"/>
            <a:ext cx="3312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1"/>
                </a:solidFill>
              </a:rPr>
              <a:t>«</a:t>
            </a:r>
            <a:r>
              <a:rPr lang="en-US" sz="2000" i="1" dirty="0" smtClean="0">
                <a:solidFill>
                  <a:schemeClr val="accent1"/>
                </a:solidFill>
              </a:rPr>
              <a:t>H</a:t>
            </a:r>
            <a:r>
              <a:rPr lang="en-US" sz="2000" i="1" dirty="0" smtClean="0">
                <a:solidFill>
                  <a:schemeClr val="accent1"/>
                </a:solidFill>
              </a:rPr>
              <a:t>ypotheses </a:t>
            </a:r>
            <a:r>
              <a:rPr lang="en-US" sz="2000" i="1" dirty="0">
                <a:solidFill>
                  <a:schemeClr val="accent1"/>
                </a:solidFill>
              </a:rPr>
              <a:t>non </a:t>
            </a:r>
            <a:r>
              <a:rPr lang="en-US" sz="2000" i="1" dirty="0" err="1">
                <a:solidFill>
                  <a:schemeClr val="accent1"/>
                </a:solidFill>
              </a:rPr>
              <a:t>fingo</a:t>
            </a:r>
            <a:r>
              <a:rPr lang="ru-RU" sz="2000" i="1" dirty="0" smtClean="0">
                <a:solidFill>
                  <a:schemeClr val="accent1"/>
                </a:solidFill>
              </a:rPr>
              <a:t>» </a:t>
            </a:r>
            <a:endParaRPr lang="ru-RU" sz="2000" i="1" dirty="0">
              <a:solidFill>
                <a:schemeClr val="accent1"/>
              </a:solidFill>
            </a:endParaRPr>
          </a:p>
        </p:txBody>
      </p:sp>
      <p:pic>
        <p:nvPicPr>
          <p:cNvPr id="3075" name="Picture 3" descr="C:\Users\Aleister\Desktop\АСПИРАНТУРА\для презентаций\лекция 5\NewtonsPrincip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3" y="3880733"/>
            <a:ext cx="3774090" cy="251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3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-3774090" y="-3854623"/>
            <a:ext cx="7548179" cy="7548179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521" y="1041854"/>
            <a:ext cx="2713244" cy="2192491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Experiment as a criterion of certainty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11" name="Picture 10" descr="ITMO_logo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1"/>
          <a:stretch/>
        </p:blipFill>
        <p:spPr>
          <a:xfrm>
            <a:off x="0" y="3147"/>
            <a:ext cx="3327776" cy="905573"/>
          </a:xfrm>
          <a:prstGeom prst="rect">
            <a:avLst/>
          </a:prstGeom>
        </p:spPr>
      </p:pic>
      <p:pic>
        <p:nvPicPr>
          <p:cNvPr id="10" name="Picture 9" descr="слоган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3240" y="308555"/>
            <a:ext cx="4880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Robert Boyle </a:t>
            </a:r>
            <a:r>
              <a:rPr lang="ru-RU" dirty="0" smtClean="0">
                <a:solidFill>
                  <a:schemeClr val="tx2"/>
                </a:solidFill>
              </a:rPr>
              <a:t>(1627 </a:t>
            </a:r>
            <a:r>
              <a:rPr lang="ru-RU" dirty="0" smtClean="0">
                <a:solidFill>
                  <a:schemeClr val="tx2"/>
                </a:solidFill>
              </a:rPr>
              <a:t>- 1691) </a:t>
            </a:r>
            <a:r>
              <a:rPr lang="en-US" dirty="0" smtClean="0">
                <a:solidFill>
                  <a:schemeClr val="tx2"/>
                </a:solidFill>
              </a:rPr>
              <a:t>did experimental work on gas and air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and concluded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that air consists of tiny particles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for it can be pressed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Aleister\Desktop\АСПИРАНТУРА\для презентаций\лекция 5\Boy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5" y="3268327"/>
            <a:ext cx="2367464" cy="335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6356" y="1541705"/>
            <a:ext cx="520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Robert Hooke </a:t>
            </a:r>
            <a:r>
              <a:rPr lang="ru-RU" dirty="0" smtClean="0"/>
              <a:t>(1635 </a:t>
            </a:r>
            <a:r>
              <a:rPr lang="ru-RU" dirty="0" smtClean="0"/>
              <a:t>– 1703</a:t>
            </a:r>
            <a:r>
              <a:rPr lang="ru-RU" dirty="0" smtClean="0"/>
              <a:t>) </a:t>
            </a:r>
            <a:r>
              <a:rPr lang="en-US" dirty="0" smtClean="0"/>
              <a:t>wrote </a:t>
            </a:r>
            <a:r>
              <a:rPr lang="en-US" b="1" i="1" dirty="0" err="1" smtClean="0"/>
              <a:t>Micrographia</a:t>
            </a:r>
            <a:r>
              <a:rPr lang="ru-RU" dirty="0" smtClean="0"/>
              <a:t> </a:t>
            </a:r>
            <a:r>
              <a:rPr lang="ru-RU" dirty="0" smtClean="0"/>
              <a:t>(1665) </a:t>
            </a:r>
            <a:r>
              <a:rPr lang="en-US" dirty="0" smtClean="0"/>
              <a:t>and improved the construction of microscope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64777" y="2599935"/>
            <a:ext cx="5426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Antoni van </a:t>
            </a:r>
            <a:r>
              <a:rPr lang="en-US" b="1" dirty="0" smtClean="0">
                <a:solidFill>
                  <a:schemeClr val="accent1"/>
                </a:solidFill>
              </a:rPr>
              <a:t>Leeuwenhoek </a:t>
            </a:r>
            <a:r>
              <a:rPr lang="ru-RU" dirty="0" smtClean="0"/>
              <a:t>(1632 </a:t>
            </a:r>
            <a:r>
              <a:rPr lang="ru-RU" dirty="0" smtClean="0"/>
              <a:t>– 1723</a:t>
            </a:r>
            <a:r>
              <a:rPr lang="ru-RU" dirty="0" smtClean="0"/>
              <a:t>) </a:t>
            </a:r>
            <a:r>
              <a:rPr lang="en-US" dirty="0" smtClean="0"/>
              <a:t>was an enthusiastic </a:t>
            </a:r>
            <a:r>
              <a:rPr lang="en-US" dirty="0" smtClean="0"/>
              <a:t>student of nature who was the first to use the improved microscope in his investigations</a:t>
            </a:r>
            <a:endParaRPr lang="ru-RU" dirty="0"/>
          </a:p>
        </p:txBody>
      </p:sp>
      <p:pic>
        <p:nvPicPr>
          <p:cNvPr id="4099" name="Picture 3" descr="C:\Users\Aleister\Desktop\АСПИРАНТУРА\для презентаций\лекция 5\Hook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5" y="3268327"/>
            <a:ext cx="2658904" cy="335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ister\Desktop\АСПИРАНТУРА\для презентаций\лекция 5\Левенгу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500" y="3192992"/>
            <a:ext cx="3554933" cy="31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leister\Desktop\АСПИРАНТУРА\для презентаций\лекция 5\flea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94" y="3805505"/>
            <a:ext cx="3424551" cy="228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eister\Desktop\АСПИРАНТУРА\для презентаций\лекция 5\микроскоп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63" y="3736426"/>
            <a:ext cx="5968443" cy="298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5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5784</TotalTime>
  <Words>1499</Words>
  <Application>Microsoft Office PowerPoint</Application>
  <PresentationFormat>Экран (4:3)</PresentationFormat>
  <Paragraphs>151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Verdana</vt:lpstr>
      <vt:lpstr>Wingdings</vt:lpstr>
      <vt:lpstr>Cover</vt:lpstr>
      <vt:lpstr>1_Cover</vt:lpstr>
      <vt:lpstr>Презентация PowerPoint</vt:lpstr>
      <vt:lpstr> Lecture 5.  Experiment and Classical Science of Modern Age</vt:lpstr>
      <vt:lpstr>Agenda</vt:lpstr>
      <vt:lpstr>Презентация PowerPoint</vt:lpstr>
      <vt:lpstr>Презентация PowerPoint</vt:lpstr>
      <vt:lpstr>Презентация PowerPoint</vt:lpstr>
      <vt:lpstr>Experiment as a criterion of certainty</vt:lpstr>
      <vt:lpstr>Experiment as a criterion of certainty</vt:lpstr>
      <vt:lpstr>Experiment as a criterion of certainty</vt:lpstr>
      <vt:lpstr>Experiment as a criterion of certainty</vt:lpstr>
      <vt:lpstr>Francis Bacon’s classification of human knowledge (1)</vt:lpstr>
      <vt:lpstr>Francis Bacon’s classification of human knowledge(2)</vt:lpstr>
      <vt:lpstr>Carl Linnaeus’s  taxonomy</vt:lpstr>
      <vt:lpstr>G. W. Leibnitz’s doctrine (1646 – 1716)</vt:lpstr>
      <vt:lpstr>Denis Diderot and Jean Le Rond d’Alembert’s project of Encyclopedia</vt:lpstr>
      <vt:lpstr>G. W. F. Hegel’s system of absolute idealism</vt:lpstr>
      <vt:lpstr>Презентация PowerPoint</vt:lpstr>
      <vt:lpstr>Immanuel Kant’s philosophy (1724 – 1804)</vt:lpstr>
      <vt:lpstr>Transcendental (critical) philosophy 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Aleister</cp:lastModifiedBy>
  <cp:revision>102</cp:revision>
  <dcterms:created xsi:type="dcterms:W3CDTF">2014-06-27T12:30:22Z</dcterms:created>
  <dcterms:modified xsi:type="dcterms:W3CDTF">2016-12-15T01:14:20Z</dcterms:modified>
</cp:coreProperties>
</file>